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4478" r:id="rId4"/>
  </p:sldMasterIdLst>
  <p:notesMasterIdLst>
    <p:notesMasterId r:id="rId14"/>
  </p:notesMasterIdLst>
  <p:sldIdLst>
    <p:sldId id="256" r:id="rId5"/>
    <p:sldId id="271" r:id="rId6"/>
    <p:sldId id="257" r:id="rId7"/>
    <p:sldId id="286" r:id="rId8"/>
    <p:sldId id="277" r:id="rId9"/>
    <p:sldId id="275" r:id="rId10"/>
    <p:sldId id="279" r:id="rId11"/>
    <p:sldId id="267" r:id="rId12"/>
    <p:sldId id="285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732" autoAdjust="0"/>
    <p:restoredTop sz="96357" autoAdjust="0"/>
  </p:normalViewPr>
  <p:slideViewPr>
    <p:cSldViewPr snapToGrid="0">
      <p:cViewPr varScale="1">
        <p:scale>
          <a:sx n="98" d="100"/>
          <a:sy n="98" d="100"/>
        </p:scale>
        <p:origin x="446" y="86"/>
      </p:cViewPr>
      <p:guideLst/>
    </p:cSldViewPr>
  </p:slideViewPr>
  <p:outlineViewPr>
    <p:cViewPr>
      <p:scale>
        <a:sx n="33" d="100"/>
        <a:sy n="33" d="100"/>
      </p:scale>
      <p:origin x="0" y="-47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F07771-3FAA-4D43-A059-9A7D838C2880}" type="datetimeFigureOut">
              <a:rPr lang="en-US" smtClean="0"/>
              <a:t>6/24/2020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B68C18-1BF1-F447-95ED-60EAAE3542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7592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 title="Page Number Shape"/>
          <p:cNvSpPr/>
          <p:nvPr/>
        </p:nvSpPr>
        <p:spPr bwMode="auto">
          <a:xfrm>
            <a:off x="11784011" y="-1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747656" y="1264197"/>
            <a:ext cx="5670487" cy="4268965"/>
          </a:xfrm>
        </p:spPr>
        <p:txBody>
          <a:bodyPr anchor="ctr">
            <a:normAutofit/>
          </a:bodyPr>
          <a:lstStyle>
            <a:lvl1pPr algn="l">
              <a:lnSpc>
                <a:spcPct val="85000"/>
              </a:lnSpc>
              <a:defRPr sz="6000" cap="none" baseline="0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7666" y="4151085"/>
            <a:ext cx="4633806" cy="1591181"/>
          </a:xfrm>
        </p:spPr>
        <p:txBody>
          <a:bodyPr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2300" b="0" i="1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cxnSp>
        <p:nvCxnSpPr>
          <p:cNvPr id="9" name="Straight Connector 8" title="Verticle Rule Line"/>
          <p:cNvCxnSpPr>
            <a:cxnSpLocks/>
          </p:cNvCxnSpPr>
          <p:nvPr/>
        </p:nvCxnSpPr>
        <p:spPr>
          <a:xfrm>
            <a:off x="5524563" y="1115733"/>
            <a:ext cx="0" cy="4626534"/>
          </a:xfrm>
          <a:prstGeom prst="line">
            <a:avLst/>
          </a:prstGeom>
          <a:ln w="635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137A75DA-C6FF-4420-94B9-E3338D1F9A0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743615" y="1367500"/>
            <a:ext cx="2397795" cy="2397795"/>
          </a:xfrm>
          <a:prstGeom prst="ellipse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i="1"/>
            </a:lvl1pPr>
          </a:lstStyle>
          <a:p>
            <a:r>
              <a:rPr lang="en-US" noProof="0"/>
              <a:t>Insert Portrait Photo</a:t>
            </a:r>
          </a:p>
        </p:txBody>
      </p:sp>
    </p:spTree>
    <p:extLst>
      <p:ext uri="{BB962C8B-B14F-4D97-AF65-F5344CB8AC3E}">
        <p14:creationId xmlns:p14="http://schemas.microsoft.com/office/powerpoint/2010/main" val="1827426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792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16C1126B-4E27-49D1-926A-A5CDC562C77C}"/>
              </a:ext>
            </a:extLst>
          </p:cNvPr>
          <p:cNvSpPr/>
          <p:nvPr userDrawn="1"/>
        </p:nvSpPr>
        <p:spPr>
          <a:xfrm>
            <a:off x="0" y="0"/>
            <a:ext cx="4896195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59678"/>
            <a:ext cx="3833906" cy="2221622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71D0754-1959-7F4F-A198-3F4710E170D8}" type="datetime1">
              <a:rPr lang="en-US" noProof="0" smtClean="0"/>
              <a:t>6/24/2020</a:t>
            </a:fld>
            <a:endParaRPr lang="en-U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E340-0663-474B-992C-9192B5C45E57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66A1A72B-59FA-4D91-8267-669EAAD4456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62000" y="2895600"/>
            <a:ext cx="3842550" cy="2855913"/>
          </a:xfrm>
        </p:spPr>
        <p:txBody>
          <a:bodyPr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402336" indent="0" algn="r">
              <a:buNone/>
              <a:defRPr/>
            </a:lvl2pPr>
            <a:lvl3pPr marL="859536" indent="0" algn="r">
              <a:buNone/>
              <a:defRPr/>
            </a:lvl3pPr>
            <a:lvl4pPr marL="1316736" indent="0" algn="r">
              <a:buNone/>
              <a:defRPr/>
            </a:lvl4pPr>
            <a:lvl5pPr marL="1773936" indent="0" algn="r">
              <a:buNone/>
              <a:defRPr/>
            </a:lvl5pPr>
          </a:lstStyle>
          <a:p>
            <a:pPr lvl="0"/>
            <a:r>
              <a:rPr lang="en-US" noProof="0"/>
              <a:t>Place your subtitle here</a:t>
            </a:r>
          </a:p>
        </p:txBody>
      </p:sp>
      <p:cxnSp>
        <p:nvCxnSpPr>
          <p:cNvPr id="21" name="Straight Connector 20" title="Horizontal Rule Line">
            <a:extLst>
              <a:ext uri="{FF2B5EF4-FFF2-40B4-BE49-F238E27FC236}">
                <a16:creationId xmlns:a16="http://schemas.microsoft.com/office/drawing/2014/main" id="{D75086F1-E157-4A98-93DB-478F34A1158E}"/>
              </a:ext>
            </a:extLst>
          </p:cNvPr>
          <p:cNvCxnSpPr/>
          <p:nvPr userDrawn="1"/>
        </p:nvCxnSpPr>
        <p:spPr>
          <a:xfrm>
            <a:off x="0" y="6199730"/>
            <a:ext cx="4495800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BC751F3-ABD6-4995-8494-4932D12ACE1B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5326063" y="559678"/>
            <a:ext cx="6103937" cy="5191835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754519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16C1126B-4E27-49D1-926A-A5CDC562C77C}"/>
              </a:ext>
            </a:extLst>
          </p:cNvPr>
          <p:cNvSpPr/>
          <p:nvPr userDrawn="1"/>
        </p:nvSpPr>
        <p:spPr>
          <a:xfrm>
            <a:off x="0" y="0"/>
            <a:ext cx="4896195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59678"/>
            <a:ext cx="3833906" cy="2221622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71D0754-1959-7F4F-A198-3F4710E170D8}" type="datetime1">
              <a:rPr lang="en-US" noProof="0" smtClean="0"/>
              <a:t>6/24/2020</a:t>
            </a:fld>
            <a:endParaRPr lang="en-U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E340-0663-474B-992C-9192B5C45E57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66A1A72B-59FA-4D91-8267-669EAAD4456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62000" y="2895600"/>
            <a:ext cx="3842550" cy="2855913"/>
          </a:xfrm>
        </p:spPr>
        <p:txBody>
          <a:bodyPr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402336" indent="0" algn="r">
              <a:buNone/>
              <a:defRPr/>
            </a:lvl2pPr>
            <a:lvl3pPr marL="859536" indent="0" algn="r">
              <a:buNone/>
              <a:defRPr/>
            </a:lvl3pPr>
            <a:lvl4pPr marL="1316736" indent="0" algn="r">
              <a:buNone/>
              <a:defRPr/>
            </a:lvl4pPr>
            <a:lvl5pPr marL="1773936" indent="0" algn="r">
              <a:buNone/>
              <a:defRPr/>
            </a:lvl5pPr>
          </a:lstStyle>
          <a:p>
            <a:pPr lvl="0"/>
            <a:r>
              <a:rPr lang="en-US" noProof="0"/>
              <a:t>Place your subtitle here</a:t>
            </a:r>
          </a:p>
        </p:txBody>
      </p:sp>
      <p:cxnSp>
        <p:nvCxnSpPr>
          <p:cNvPr id="21" name="Straight Connector 20" title="Horizontal Rule Line">
            <a:extLst>
              <a:ext uri="{FF2B5EF4-FFF2-40B4-BE49-F238E27FC236}">
                <a16:creationId xmlns:a16="http://schemas.microsoft.com/office/drawing/2014/main" id="{D75086F1-E157-4A98-93DB-478F34A1158E}"/>
              </a:ext>
            </a:extLst>
          </p:cNvPr>
          <p:cNvCxnSpPr/>
          <p:nvPr userDrawn="1"/>
        </p:nvCxnSpPr>
        <p:spPr>
          <a:xfrm>
            <a:off x="0" y="6199730"/>
            <a:ext cx="4495800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1466EC8C-C8BE-4149-A684-18CFF4574C1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297488" y="559678"/>
            <a:ext cx="6132512" cy="5191835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6874912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16C1126B-4E27-49D1-926A-A5CDC562C77C}"/>
              </a:ext>
            </a:extLst>
          </p:cNvPr>
          <p:cNvSpPr/>
          <p:nvPr userDrawn="1"/>
        </p:nvSpPr>
        <p:spPr>
          <a:xfrm>
            <a:off x="0" y="0"/>
            <a:ext cx="4896195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59677"/>
            <a:ext cx="3833906" cy="5274923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71D0754-1959-7F4F-A198-3F4710E170D8}" type="datetime1">
              <a:rPr lang="en-US" noProof="0" smtClean="0"/>
              <a:t>6/24/2020</a:t>
            </a:fld>
            <a:endParaRPr lang="en-U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E340-0663-474B-992C-9192B5C45E57}" type="slidenum">
              <a:rPr lang="en-US" noProof="0" smtClean="0"/>
              <a:t>‹#›</a:t>
            </a:fld>
            <a:endParaRPr lang="en-US" noProof="0"/>
          </a:p>
        </p:txBody>
      </p:sp>
      <p:cxnSp>
        <p:nvCxnSpPr>
          <p:cNvPr id="21" name="Straight Connector 20" title="Horizontal Rule Line">
            <a:extLst>
              <a:ext uri="{FF2B5EF4-FFF2-40B4-BE49-F238E27FC236}">
                <a16:creationId xmlns:a16="http://schemas.microsoft.com/office/drawing/2014/main" id="{D75086F1-E157-4A98-93DB-478F34A1158E}"/>
              </a:ext>
            </a:extLst>
          </p:cNvPr>
          <p:cNvCxnSpPr/>
          <p:nvPr userDrawn="1"/>
        </p:nvCxnSpPr>
        <p:spPr>
          <a:xfrm>
            <a:off x="0" y="6199730"/>
            <a:ext cx="4495800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889D34E-DF9E-41B7-A5EC-B9D63999B3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1600" y="559678"/>
            <a:ext cx="6172200" cy="5617285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226173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81600" y="540628"/>
            <a:ext cx="6248400" cy="2488946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81600" y="3712467"/>
            <a:ext cx="6248400" cy="248222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6E73E-FB98-2A42-974A-9CD83D46C100}" type="datetime1">
              <a:rPr lang="en-US" noProof="0" smtClean="0"/>
              <a:t>6/24/2020</a:t>
            </a:fld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E340-0663-474B-992C-9192B5C45E57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45430233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57784"/>
            <a:ext cx="3831336" cy="4956048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81600" y="558065"/>
            <a:ext cx="6245352" cy="914400"/>
          </a:xfrm>
        </p:spPr>
        <p:txBody>
          <a:bodyPr anchor="b">
            <a:normAutofit/>
          </a:bodyPr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2400" b="0" i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81600" y="1526671"/>
            <a:ext cx="6245352" cy="175564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81600" y="3700826"/>
            <a:ext cx="6248400" cy="914400"/>
          </a:xfrm>
        </p:spPr>
        <p:txBody>
          <a:bodyPr anchor="b">
            <a:normAutofit/>
          </a:bodyPr>
          <a:lstStyle>
            <a:lvl1pPr marL="0" indent="0">
              <a:buNone/>
              <a:defRPr sz="2400" b="0" i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81600" y="4669432"/>
            <a:ext cx="6245352" cy="175564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A115EF-7A83-9842-815E-554E5DEB63CD}" type="datetime1">
              <a:rPr lang="en-US" noProof="0" smtClean="0"/>
              <a:t>6/24/2020</a:t>
            </a:fld>
            <a:endParaRPr lang="en-US" noProof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E340-0663-474B-992C-9192B5C45E57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2770199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097A0-4000-B744-87D8-18F42A934248}" type="datetime1">
              <a:rPr lang="en-US" noProof="0" smtClean="0"/>
              <a:t>6/24/2020</a:t>
            </a:fld>
            <a:endParaRPr lang="en-US" noProof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E340-0663-474B-992C-9192B5C45E57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04344704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74EA9-4639-9B48-9E98-70455404EF00}" type="datetime1">
              <a:rPr lang="en-US" noProof="0" smtClean="0"/>
              <a:t>6/24/2020</a:t>
            </a:fld>
            <a:endParaRPr lang="en-US" noProof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E340-0663-474B-992C-9192B5C45E57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82390238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E2565D1-06D8-4141-9B5F-95C29313C16C}"/>
              </a:ext>
            </a:extLst>
          </p:cNvPr>
          <p:cNvSpPr/>
          <p:nvPr userDrawn="1"/>
        </p:nvSpPr>
        <p:spPr>
          <a:xfrm>
            <a:off x="0" y="0"/>
            <a:ext cx="48961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0" name="Text Placeholder 19">
            <a:extLst>
              <a:ext uri="{FF2B5EF4-FFF2-40B4-BE49-F238E27FC236}">
                <a16:creationId xmlns:a16="http://schemas.microsoft.com/office/drawing/2014/main" id="{04FBD4F5-432F-4C2D-A734-6CC48615FF2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62000" y="2895600"/>
            <a:ext cx="3842550" cy="2855913"/>
          </a:xfrm>
        </p:spPr>
        <p:txBody>
          <a:bodyPr/>
          <a:lstStyle>
            <a:lvl1pPr marL="0" indent="0" algn="r">
              <a:buNone/>
              <a:defRPr/>
            </a:lvl1pPr>
            <a:lvl2pPr marL="402336" indent="0" algn="r">
              <a:buNone/>
              <a:defRPr/>
            </a:lvl2pPr>
            <a:lvl3pPr marL="859536" indent="0" algn="r">
              <a:buNone/>
              <a:defRPr/>
            </a:lvl3pPr>
            <a:lvl4pPr marL="1316736" indent="0" algn="r">
              <a:buNone/>
              <a:defRPr/>
            </a:lvl4pPr>
            <a:lvl5pPr marL="1773936" indent="0" algn="r">
              <a:buNone/>
              <a:defRPr/>
            </a:lvl5pPr>
          </a:lstStyle>
          <a:p>
            <a:pPr lvl="0"/>
            <a:r>
              <a:rPr lang="en-US" noProof="0"/>
              <a:t>Place your subtitle here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DDDD7-72ED-FC4E-8075-0107060235C5}" type="datetime1">
              <a:rPr lang="en-US" noProof="0" smtClean="0"/>
              <a:t>6/24/2020</a:t>
            </a:fld>
            <a:endParaRPr lang="en-U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E340-0663-474B-992C-9192B5C45E57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837580B-9009-4524-B820-7ACB27BCBE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559678"/>
            <a:ext cx="3833906" cy="2221622"/>
          </a:xfrm>
        </p:spPr>
        <p:txBody>
          <a:bodyPr anchor="b"/>
          <a:lstStyle/>
          <a:p>
            <a:r>
              <a:rPr lang="en-US" noProof="0"/>
              <a:t>Click to edit Master title style</a:t>
            </a:r>
          </a:p>
        </p:txBody>
      </p:sp>
      <p:cxnSp>
        <p:nvCxnSpPr>
          <p:cNvPr id="12" name="Straight Connector 11" title="Horizontal Rule Line">
            <a:extLst>
              <a:ext uri="{FF2B5EF4-FFF2-40B4-BE49-F238E27FC236}">
                <a16:creationId xmlns:a16="http://schemas.microsoft.com/office/drawing/2014/main" id="{54F1A406-73A8-450C-B21C-AA9616F476CE}"/>
              </a:ext>
            </a:extLst>
          </p:cNvPr>
          <p:cNvCxnSpPr/>
          <p:nvPr userDrawn="1"/>
        </p:nvCxnSpPr>
        <p:spPr>
          <a:xfrm>
            <a:off x="0" y="6199730"/>
            <a:ext cx="4495800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79541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Image / Icon Bullets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16C1126B-4E27-49D1-926A-A5CDC562C77C}"/>
              </a:ext>
            </a:extLst>
          </p:cNvPr>
          <p:cNvSpPr/>
          <p:nvPr userDrawn="1"/>
        </p:nvSpPr>
        <p:spPr>
          <a:xfrm>
            <a:off x="0" y="0"/>
            <a:ext cx="48961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59678"/>
            <a:ext cx="3833906" cy="2221622"/>
          </a:xfrm>
        </p:spPr>
        <p:txBody>
          <a:bodyPr anchor="b"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B3D9D9-8B30-6A45-929D-0A0366E2E953}" type="datetime1">
              <a:rPr lang="en-US" noProof="0" smtClean="0"/>
              <a:t>6/24/2020</a:t>
            </a:fld>
            <a:endParaRPr lang="en-U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E340-0663-474B-992C-9192B5C45E57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66A1A72B-59FA-4D91-8267-669EAAD4456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62000" y="2895600"/>
            <a:ext cx="3842550" cy="2855913"/>
          </a:xfrm>
        </p:spPr>
        <p:txBody>
          <a:bodyPr/>
          <a:lstStyle>
            <a:lvl1pPr marL="0" indent="0" algn="r">
              <a:buNone/>
              <a:defRPr/>
            </a:lvl1pPr>
            <a:lvl2pPr marL="402336" indent="0" algn="r">
              <a:buNone/>
              <a:defRPr/>
            </a:lvl2pPr>
            <a:lvl3pPr marL="859536" indent="0" algn="r">
              <a:buNone/>
              <a:defRPr/>
            </a:lvl3pPr>
            <a:lvl4pPr marL="1316736" indent="0" algn="r">
              <a:buNone/>
              <a:defRPr/>
            </a:lvl4pPr>
            <a:lvl5pPr marL="1773936" indent="0" algn="r">
              <a:buNone/>
              <a:defRPr/>
            </a:lvl5pPr>
          </a:lstStyle>
          <a:p>
            <a:pPr lvl="0"/>
            <a:r>
              <a:rPr lang="en-US" noProof="0"/>
              <a:t>Place your subtitle here</a:t>
            </a:r>
          </a:p>
        </p:txBody>
      </p:sp>
      <p:cxnSp>
        <p:nvCxnSpPr>
          <p:cNvPr id="21" name="Straight Connector 20" title="Horizontal Rule Line">
            <a:extLst>
              <a:ext uri="{FF2B5EF4-FFF2-40B4-BE49-F238E27FC236}">
                <a16:creationId xmlns:a16="http://schemas.microsoft.com/office/drawing/2014/main" id="{D75086F1-E157-4A98-93DB-478F34A1158E}"/>
              </a:ext>
            </a:extLst>
          </p:cNvPr>
          <p:cNvCxnSpPr/>
          <p:nvPr userDrawn="1"/>
        </p:nvCxnSpPr>
        <p:spPr>
          <a:xfrm>
            <a:off x="0" y="6199730"/>
            <a:ext cx="4495800" cy="0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0CF91DE7-F23F-444D-B56E-B059EC98D98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62550" y="559678"/>
            <a:ext cx="1944000" cy="2700000"/>
          </a:xfrm>
          <a:solidFill>
            <a:schemeClr val="bg1"/>
          </a:solidFill>
        </p:spPr>
        <p:txBody>
          <a:bodyPr lIns="0" tIns="1332000" rIns="0" bIns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noProof="0"/>
              <a:t>Item Description</a:t>
            </a:r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DD8B7AFB-040F-4222-BF21-649EEB9B766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95581" y="559678"/>
            <a:ext cx="1944000" cy="2700000"/>
          </a:xfrm>
          <a:solidFill>
            <a:schemeClr val="bg1"/>
          </a:solidFill>
        </p:spPr>
        <p:txBody>
          <a:bodyPr lIns="0" tIns="1332000" rIns="0" bIns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noProof="0"/>
              <a:t>Item Description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36C44B50-DCD8-4661-AE20-1744F5052F2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28613" y="559678"/>
            <a:ext cx="1944000" cy="2700000"/>
          </a:xfrm>
          <a:solidFill>
            <a:schemeClr val="bg1"/>
          </a:solidFill>
        </p:spPr>
        <p:txBody>
          <a:bodyPr lIns="0" tIns="1332000" rIns="0" bIns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noProof="0"/>
              <a:t>Item Description</a:t>
            </a:r>
          </a:p>
        </p:txBody>
      </p:sp>
      <p:sp>
        <p:nvSpPr>
          <p:cNvPr id="23" name="Text Placeholder 6">
            <a:extLst>
              <a:ext uri="{FF2B5EF4-FFF2-40B4-BE49-F238E27FC236}">
                <a16:creationId xmlns:a16="http://schemas.microsoft.com/office/drawing/2014/main" id="{C0107EA4-5D36-4C90-97D0-F9F14116BDE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162550" y="3429000"/>
            <a:ext cx="1944000" cy="2700000"/>
          </a:xfrm>
          <a:solidFill>
            <a:schemeClr val="bg1"/>
          </a:solidFill>
        </p:spPr>
        <p:txBody>
          <a:bodyPr lIns="0" tIns="1332000" rIns="0" bIns="0"/>
          <a:lstStyle>
            <a:lvl1pPr marL="0" indent="0" algn="ctr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noProof="0"/>
              <a:t>Item Description</a:t>
            </a:r>
          </a:p>
        </p:txBody>
      </p:sp>
      <p:sp>
        <p:nvSpPr>
          <p:cNvPr id="24" name="Text Placeholder 15">
            <a:extLst>
              <a:ext uri="{FF2B5EF4-FFF2-40B4-BE49-F238E27FC236}">
                <a16:creationId xmlns:a16="http://schemas.microsoft.com/office/drawing/2014/main" id="{CB22D40E-097C-4007-9190-A3749806532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295356" y="3429000"/>
            <a:ext cx="1944000" cy="2700000"/>
          </a:xfrm>
          <a:solidFill>
            <a:schemeClr val="bg1"/>
          </a:solidFill>
        </p:spPr>
        <p:txBody>
          <a:bodyPr lIns="0" tIns="1332000" rIns="0" bIns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noProof="0"/>
              <a:t>Item Description</a:t>
            </a:r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D385A57E-D5E6-4E0A-BE4C-C1B40196AB2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428163" y="3429000"/>
            <a:ext cx="1944000" cy="2700000"/>
          </a:xfrm>
          <a:solidFill>
            <a:schemeClr val="bg1"/>
          </a:solidFill>
        </p:spPr>
        <p:txBody>
          <a:bodyPr lIns="0" tIns="1332000" rIns="0" bIns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noProof="0"/>
              <a:t>Item Description</a:t>
            </a:r>
          </a:p>
        </p:txBody>
      </p:sp>
      <p:sp>
        <p:nvSpPr>
          <p:cNvPr id="26" name="Picture Placeholder 22">
            <a:extLst>
              <a:ext uri="{FF2B5EF4-FFF2-40B4-BE49-F238E27FC236}">
                <a16:creationId xmlns:a16="http://schemas.microsoft.com/office/drawing/2014/main" id="{3D1BBD84-BA1A-4F7F-BD78-6D42162E33D5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5648550" y="729000"/>
            <a:ext cx="972000" cy="972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/>
              <a:t>Insert Icon / Picture</a:t>
            </a:r>
          </a:p>
        </p:txBody>
      </p:sp>
      <p:sp>
        <p:nvSpPr>
          <p:cNvPr id="27" name="Picture Placeholder 24">
            <a:extLst>
              <a:ext uri="{FF2B5EF4-FFF2-40B4-BE49-F238E27FC236}">
                <a16:creationId xmlns:a16="http://schemas.microsoft.com/office/drawing/2014/main" id="{75DDD589-ADD5-491E-B180-F1FCDF9ED6A1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7781581" y="729000"/>
            <a:ext cx="972000" cy="972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/>
              <a:t>Insert Icon / Picture</a:t>
            </a:r>
          </a:p>
        </p:txBody>
      </p:sp>
      <p:sp>
        <p:nvSpPr>
          <p:cNvPr id="28" name="Picture Placeholder 26">
            <a:extLst>
              <a:ext uri="{FF2B5EF4-FFF2-40B4-BE49-F238E27FC236}">
                <a16:creationId xmlns:a16="http://schemas.microsoft.com/office/drawing/2014/main" id="{BFFFDD99-5C1A-4C7C-8FA2-BEA3DB4BA884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9914613" y="729000"/>
            <a:ext cx="972000" cy="972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/>
              <a:t>Insert Icon / Picture</a:t>
            </a:r>
          </a:p>
        </p:txBody>
      </p:sp>
      <p:sp>
        <p:nvSpPr>
          <p:cNvPr id="29" name="Picture Placeholder 30">
            <a:extLst>
              <a:ext uri="{FF2B5EF4-FFF2-40B4-BE49-F238E27FC236}">
                <a16:creationId xmlns:a16="http://schemas.microsoft.com/office/drawing/2014/main" id="{23C5456C-A352-4CF6-8671-B2572BAD518D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5648550" y="3598323"/>
            <a:ext cx="972000" cy="972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/>
              <a:t>Insert Icon / Picture</a:t>
            </a:r>
          </a:p>
        </p:txBody>
      </p:sp>
      <p:sp>
        <p:nvSpPr>
          <p:cNvPr id="30" name="Picture Placeholder 32">
            <a:extLst>
              <a:ext uri="{FF2B5EF4-FFF2-40B4-BE49-F238E27FC236}">
                <a16:creationId xmlns:a16="http://schemas.microsoft.com/office/drawing/2014/main" id="{C7C33AAD-B12F-4AA1-80BD-D7D3D1304B98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781581" y="3598323"/>
            <a:ext cx="972000" cy="972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/>
              <a:t>Insert Icon / Picture</a:t>
            </a:r>
          </a:p>
        </p:txBody>
      </p:sp>
      <p:sp>
        <p:nvSpPr>
          <p:cNvPr id="31" name="Picture Placeholder 34">
            <a:extLst>
              <a:ext uri="{FF2B5EF4-FFF2-40B4-BE49-F238E27FC236}">
                <a16:creationId xmlns:a16="http://schemas.microsoft.com/office/drawing/2014/main" id="{E2951AF1-2CE3-48B5-9CF3-7488DCDF3299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9914613" y="3598323"/>
            <a:ext cx="972000" cy="972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/>
              <a:t>Insert Icon / Picture</a:t>
            </a:r>
          </a:p>
        </p:txBody>
      </p:sp>
    </p:spTree>
    <p:extLst>
      <p:ext uri="{BB962C8B-B14F-4D97-AF65-F5344CB8AC3E}">
        <p14:creationId xmlns:p14="http://schemas.microsoft.com/office/powerpoint/2010/main" val="41879821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 Bullets in a r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16C1126B-4E27-49D1-926A-A5CDC562C77C}"/>
              </a:ext>
            </a:extLst>
          </p:cNvPr>
          <p:cNvSpPr/>
          <p:nvPr userDrawn="1"/>
        </p:nvSpPr>
        <p:spPr>
          <a:xfrm>
            <a:off x="0" y="0"/>
            <a:ext cx="48961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59678"/>
            <a:ext cx="3833906" cy="2221622"/>
          </a:xfrm>
        </p:spPr>
        <p:txBody>
          <a:bodyPr anchor="b"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162550" y="2019300"/>
            <a:ext cx="1944000" cy="2700000"/>
          </a:xfr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99000">
                <a:schemeClr val="accent1">
                  <a:lumMod val="20000"/>
                  <a:lumOff val="80000"/>
                </a:schemeClr>
              </a:gs>
              <a:gs pos="100000">
                <a:schemeClr val="accent1"/>
              </a:gs>
            </a:gsLst>
            <a:lin ang="5400000" scaled="1"/>
          </a:gradFill>
        </p:spPr>
        <p:txBody>
          <a:bodyPr lIns="0" tIns="1332000" rIns="0" bIns="0">
            <a:noAutofit/>
          </a:bodyPr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noProof="0"/>
              <a:t>Event Description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19B67-2563-3544-8019-B2D766585AE6}" type="datetime1">
              <a:rPr lang="en-US" noProof="0" smtClean="0"/>
              <a:t>6/24/2020</a:t>
            </a:fld>
            <a:endParaRPr lang="en-U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E340-0663-474B-992C-9192B5C45E57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17748B7-E5B4-4481-8BBD-FA336F544D6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95806" y="2019300"/>
            <a:ext cx="1943100" cy="2700000"/>
          </a:xfrm>
          <a:gradFill>
            <a:gsLst>
              <a:gs pos="0">
                <a:schemeClr val="accent3">
                  <a:lumMod val="20000"/>
                  <a:lumOff val="80000"/>
                </a:schemeClr>
              </a:gs>
              <a:gs pos="99000">
                <a:schemeClr val="accent3">
                  <a:lumMod val="20000"/>
                  <a:lumOff val="80000"/>
                </a:schemeClr>
              </a:gs>
              <a:gs pos="100000">
                <a:schemeClr val="accent3"/>
              </a:gs>
            </a:gsLst>
            <a:lin ang="5400000" scaled="1"/>
          </a:gradFill>
        </p:spPr>
        <p:txBody>
          <a:bodyPr lIns="0" tIns="1332000" rIns="0" bIns="0">
            <a:noAutofit/>
          </a:bodyPr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noProof="0"/>
              <a:t>Event Description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7DBBB1B-8761-455D-AD09-0A48C1ED27E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28163" y="2019300"/>
            <a:ext cx="1943100" cy="2700000"/>
          </a:xfrm>
          <a:gradFill>
            <a:gsLst>
              <a:gs pos="0">
                <a:schemeClr val="accent5">
                  <a:lumMod val="20000"/>
                  <a:lumOff val="80000"/>
                </a:schemeClr>
              </a:gs>
              <a:gs pos="99000">
                <a:schemeClr val="accent5">
                  <a:lumMod val="20000"/>
                  <a:lumOff val="80000"/>
                </a:schemeClr>
              </a:gs>
              <a:gs pos="100000">
                <a:schemeClr val="accent5"/>
              </a:gs>
            </a:gsLst>
            <a:lin ang="5400000" scaled="1"/>
          </a:gradFill>
        </p:spPr>
        <p:txBody>
          <a:bodyPr lIns="0" tIns="1332000" rIns="0" bIns="0">
            <a:noAutofit/>
          </a:bodyPr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noProof="0"/>
              <a:t>Event Description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701A7388-8628-470F-82E9-729C86AAFDC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720550" y="2324100"/>
            <a:ext cx="828000" cy="828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i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1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AE5D4FA-2556-4640-8793-063247AA27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853356" y="2324100"/>
            <a:ext cx="828000" cy="828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lIns="0" tIns="0" rIns="0" bIns="0" anchor="ctr"/>
          <a:lstStyle>
            <a:lvl1pPr marL="0" indent="0" algn="ctr">
              <a:buNone/>
              <a:defRPr i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2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8379251E-EDF2-4AC5-AB5B-C1FD66A9D6F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985713" y="2324100"/>
            <a:ext cx="828000" cy="828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lIns="0" tIns="0" rIns="0" bIns="0" anchor="ctr"/>
          <a:lstStyle>
            <a:lvl1pPr marL="0" indent="0" algn="ctr">
              <a:buNone/>
              <a:defRPr i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3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66A1A72B-59FA-4D91-8267-669EAAD4456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62000" y="2895600"/>
            <a:ext cx="3842550" cy="2855913"/>
          </a:xfrm>
        </p:spPr>
        <p:txBody>
          <a:bodyPr/>
          <a:lstStyle>
            <a:lvl1pPr marL="0" indent="0" algn="r">
              <a:buNone/>
              <a:defRPr/>
            </a:lvl1pPr>
            <a:lvl2pPr marL="402336" indent="0" algn="r">
              <a:buNone/>
              <a:defRPr/>
            </a:lvl2pPr>
            <a:lvl3pPr marL="859536" indent="0" algn="r">
              <a:buNone/>
              <a:defRPr/>
            </a:lvl3pPr>
            <a:lvl4pPr marL="1316736" indent="0" algn="r">
              <a:buNone/>
              <a:defRPr/>
            </a:lvl4pPr>
            <a:lvl5pPr marL="1773936" indent="0" algn="r">
              <a:buNone/>
              <a:defRPr/>
            </a:lvl5pPr>
          </a:lstStyle>
          <a:p>
            <a:pPr lvl="0"/>
            <a:r>
              <a:rPr lang="en-US" noProof="0"/>
              <a:t>Place your subtitle here</a:t>
            </a:r>
          </a:p>
        </p:txBody>
      </p:sp>
      <p:cxnSp>
        <p:nvCxnSpPr>
          <p:cNvPr id="21" name="Straight Connector 20" title="Horizontal Rule Line">
            <a:extLst>
              <a:ext uri="{FF2B5EF4-FFF2-40B4-BE49-F238E27FC236}">
                <a16:creationId xmlns:a16="http://schemas.microsoft.com/office/drawing/2014/main" id="{D75086F1-E157-4A98-93DB-478F34A1158E}"/>
              </a:ext>
            </a:extLst>
          </p:cNvPr>
          <p:cNvCxnSpPr/>
          <p:nvPr userDrawn="1"/>
        </p:nvCxnSpPr>
        <p:spPr>
          <a:xfrm>
            <a:off x="0" y="6199730"/>
            <a:ext cx="4495800" cy="0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13160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16C1126B-4E27-49D1-926A-A5CDC562C77C}"/>
              </a:ext>
            </a:extLst>
          </p:cNvPr>
          <p:cNvSpPr/>
          <p:nvPr userDrawn="1"/>
        </p:nvSpPr>
        <p:spPr>
          <a:xfrm>
            <a:off x="0" y="0"/>
            <a:ext cx="4896195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59678"/>
            <a:ext cx="3833906" cy="2221622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71D0754-1959-7F4F-A198-3F4710E170D8}" type="datetime1">
              <a:rPr lang="en-US" noProof="0" smtClean="0"/>
              <a:t>6/24/2020</a:t>
            </a:fld>
            <a:endParaRPr lang="en-U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E340-0663-474B-992C-9192B5C45E57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66A1A72B-59FA-4D91-8267-669EAAD4456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62000" y="2895600"/>
            <a:ext cx="3842550" cy="2855913"/>
          </a:xfrm>
        </p:spPr>
        <p:txBody>
          <a:bodyPr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402336" indent="0" algn="r">
              <a:buNone/>
              <a:defRPr/>
            </a:lvl2pPr>
            <a:lvl3pPr marL="859536" indent="0" algn="r">
              <a:buNone/>
              <a:defRPr/>
            </a:lvl3pPr>
            <a:lvl4pPr marL="1316736" indent="0" algn="r">
              <a:buNone/>
              <a:defRPr/>
            </a:lvl4pPr>
            <a:lvl5pPr marL="1773936" indent="0" algn="r">
              <a:buNone/>
              <a:defRPr/>
            </a:lvl5pPr>
          </a:lstStyle>
          <a:p>
            <a:pPr lvl="0"/>
            <a:r>
              <a:rPr lang="en-US" noProof="0"/>
              <a:t>Place your subtitle here</a:t>
            </a:r>
          </a:p>
        </p:txBody>
      </p:sp>
      <p:cxnSp>
        <p:nvCxnSpPr>
          <p:cNvPr id="21" name="Straight Connector 20" title="Horizontal Rule Line">
            <a:extLst>
              <a:ext uri="{FF2B5EF4-FFF2-40B4-BE49-F238E27FC236}">
                <a16:creationId xmlns:a16="http://schemas.microsoft.com/office/drawing/2014/main" id="{D75086F1-E157-4A98-93DB-478F34A1158E}"/>
              </a:ext>
            </a:extLst>
          </p:cNvPr>
          <p:cNvCxnSpPr/>
          <p:nvPr userDrawn="1"/>
        </p:nvCxnSpPr>
        <p:spPr>
          <a:xfrm>
            <a:off x="0" y="6199730"/>
            <a:ext cx="4495800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39142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 Image / Icon Bullet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 title="Page Number Shape">
            <a:extLst>
              <a:ext uri="{FF2B5EF4-FFF2-40B4-BE49-F238E27FC236}">
                <a16:creationId xmlns:a16="http://schemas.microsoft.com/office/drawing/2014/main" id="{4C028BF1-8F7F-4E8E-9D47-05D46323E336}"/>
              </a:ext>
            </a:extLst>
          </p:cNvPr>
          <p:cNvSpPr/>
          <p:nvPr userDrawn="1"/>
        </p:nvSpPr>
        <p:spPr bwMode="auto">
          <a:xfrm>
            <a:off x="11784011" y="5380580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6C1126B-4E27-49D1-926A-A5CDC562C77C}"/>
              </a:ext>
            </a:extLst>
          </p:cNvPr>
          <p:cNvSpPr/>
          <p:nvPr userDrawn="1"/>
        </p:nvSpPr>
        <p:spPr>
          <a:xfrm>
            <a:off x="0" y="0"/>
            <a:ext cx="4896195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59678"/>
            <a:ext cx="3833906" cy="2221622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8F1C92E-34EF-7443-98EE-55EB64C2F5FD}" type="datetime1">
              <a:rPr lang="en-US" noProof="0" smtClean="0"/>
              <a:t>6/24/2020</a:t>
            </a:fld>
            <a:endParaRPr lang="en-U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E340-0663-474B-992C-9192B5C45E57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66A1A72B-59FA-4D91-8267-669EAAD4456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62000" y="2895600"/>
            <a:ext cx="3842550" cy="2855913"/>
          </a:xfrm>
        </p:spPr>
        <p:txBody>
          <a:bodyPr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402336" indent="0" algn="r">
              <a:buNone/>
              <a:defRPr/>
            </a:lvl2pPr>
            <a:lvl3pPr marL="859536" indent="0" algn="r">
              <a:buNone/>
              <a:defRPr/>
            </a:lvl3pPr>
            <a:lvl4pPr marL="1316736" indent="0" algn="r">
              <a:buNone/>
              <a:defRPr/>
            </a:lvl4pPr>
            <a:lvl5pPr marL="1773936" indent="0" algn="r">
              <a:buNone/>
              <a:defRPr/>
            </a:lvl5pPr>
          </a:lstStyle>
          <a:p>
            <a:pPr lvl="0"/>
            <a:r>
              <a:rPr lang="en-US" noProof="0"/>
              <a:t>Place your subtitle here</a:t>
            </a:r>
          </a:p>
        </p:txBody>
      </p:sp>
      <p:cxnSp>
        <p:nvCxnSpPr>
          <p:cNvPr id="21" name="Straight Connector 20" title="Horizontal Rule Line">
            <a:extLst>
              <a:ext uri="{FF2B5EF4-FFF2-40B4-BE49-F238E27FC236}">
                <a16:creationId xmlns:a16="http://schemas.microsoft.com/office/drawing/2014/main" id="{D75086F1-E157-4A98-93DB-478F34A1158E}"/>
              </a:ext>
            </a:extLst>
          </p:cNvPr>
          <p:cNvCxnSpPr/>
          <p:nvPr userDrawn="1"/>
        </p:nvCxnSpPr>
        <p:spPr>
          <a:xfrm>
            <a:off x="0" y="6199730"/>
            <a:ext cx="4495800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D7203A2-76F7-4D98-BFEB-C48DDC3E5C6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62550" y="559678"/>
            <a:ext cx="1944000" cy="2700000"/>
          </a:xfrm>
          <a:solidFill>
            <a:schemeClr val="bg1"/>
          </a:solidFill>
        </p:spPr>
        <p:txBody>
          <a:bodyPr lIns="0" tIns="1332000" rIns="0" bIns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noProof="0"/>
              <a:t>Item Description</a:t>
            </a:r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333FF03C-99D8-472E-A74F-87D3B5A5696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95581" y="559678"/>
            <a:ext cx="1944000" cy="2700000"/>
          </a:xfrm>
          <a:solidFill>
            <a:schemeClr val="bg1"/>
          </a:solidFill>
        </p:spPr>
        <p:txBody>
          <a:bodyPr lIns="0" tIns="1332000" rIns="0" bIns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noProof="0"/>
              <a:t>Item Description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982C482D-2EED-4942-A5D4-D8A794C2486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28613" y="559678"/>
            <a:ext cx="1944000" cy="2700000"/>
          </a:xfrm>
          <a:solidFill>
            <a:schemeClr val="bg1"/>
          </a:solidFill>
        </p:spPr>
        <p:txBody>
          <a:bodyPr lIns="0" tIns="1332000" rIns="0" bIns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noProof="0"/>
              <a:t>Item Description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1D4C5CB-E26D-42D3-B242-792D37C5074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162550" y="3429000"/>
            <a:ext cx="1944000" cy="2700000"/>
          </a:xfrm>
          <a:solidFill>
            <a:schemeClr val="bg1"/>
          </a:solidFill>
        </p:spPr>
        <p:txBody>
          <a:bodyPr lIns="0" tIns="1332000" rIns="0" bIns="0"/>
          <a:lstStyle>
            <a:lvl1pPr marL="0" indent="0" algn="ctr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noProof="0"/>
              <a:t>Item Description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8F1F9D8C-5E2A-414E-9E1D-AB7DF4824DB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295356" y="3429000"/>
            <a:ext cx="1944000" cy="2700000"/>
          </a:xfrm>
          <a:solidFill>
            <a:schemeClr val="bg1"/>
          </a:solidFill>
        </p:spPr>
        <p:txBody>
          <a:bodyPr lIns="0" tIns="1332000" rIns="0" bIns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noProof="0"/>
              <a:t>Item Description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571AC612-4E8C-42E2-88EB-DB98E2791D0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428163" y="3429000"/>
            <a:ext cx="1944000" cy="2700000"/>
          </a:xfrm>
          <a:solidFill>
            <a:schemeClr val="bg1"/>
          </a:solidFill>
        </p:spPr>
        <p:txBody>
          <a:bodyPr lIns="0" tIns="1332000" rIns="0" bIns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noProof="0"/>
              <a:t>Item Description</a:t>
            </a: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2AA95DF8-549D-4CA3-8E1A-D2DEB8CF4608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5648550" y="729000"/>
            <a:ext cx="972000" cy="972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/>
              <a:t>Insert Icon / Picture</a:t>
            </a:r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AA78BAAC-8764-4AFE-9AC1-DF47930B46EB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7781581" y="729000"/>
            <a:ext cx="972000" cy="972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/>
              <a:t>Insert Icon / Picture</a:t>
            </a:r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88491EA9-E431-4D48-BD30-3BA8FACC97F2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9914613" y="729000"/>
            <a:ext cx="972000" cy="972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/>
              <a:t>Insert Icon / Picture</a:t>
            </a:r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130F713C-752D-4C1A-89AB-638A7DAF60A8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5648550" y="3598323"/>
            <a:ext cx="972000" cy="972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/>
              <a:t>Insert Icon / Picture</a:t>
            </a:r>
          </a:p>
        </p:txBody>
      </p:sp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EDF00299-5001-4927-B344-D4AE0D5F0393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781581" y="3598323"/>
            <a:ext cx="972000" cy="972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/>
              <a:t>Insert Icon / Picture</a:t>
            </a:r>
          </a:p>
        </p:txBody>
      </p:sp>
      <p:sp>
        <p:nvSpPr>
          <p:cNvPr id="35" name="Picture Placeholder 34">
            <a:extLst>
              <a:ext uri="{FF2B5EF4-FFF2-40B4-BE49-F238E27FC236}">
                <a16:creationId xmlns:a16="http://schemas.microsoft.com/office/drawing/2014/main" id="{4CBE51A8-3BCA-490E-93CB-B70BBCCD9671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9914613" y="3598323"/>
            <a:ext cx="972000" cy="972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/>
              <a:t>Insert Icon / Picture</a:t>
            </a:r>
          </a:p>
        </p:txBody>
      </p:sp>
    </p:spTree>
    <p:extLst>
      <p:ext uri="{BB962C8B-B14F-4D97-AF65-F5344CB8AC3E}">
        <p14:creationId xmlns:p14="http://schemas.microsoft.com/office/powerpoint/2010/main" val="12325227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Medium Photos with Descri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16C1126B-4E27-49D1-926A-A5CDC562C77C}"/>
              </a:ext>
            </a:extLst>
          </p:cNvPr>
          <p:cNvSpPr/>
          <p:nvPr userDrawn="1"/>
        </p:nvSpPr>
        <p:spPr>
          <a:xfrm>
            <a:off x="0" y="0"/>
            <a:ext cx="48961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62000" y="2831932"/>
            <a:ext cx="3833906" cy="1562638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 noProof="0"/>
              <a:t>Click to edit your title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6DA4A-63D4-BC43-9B38-53D06F7CC9C4}" type="datetime1">
              <a:rPr lang="en-US" noProof="0" smtClean="0"/>
              <a:t>6/24/2020</a:t>
            </a:fld>
            <a:endParaRPr lang="en-U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E340-0663-474B-992C-9192B5C45E57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66A1A72B-59FA-4D91-8267-669EAAD4456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62000" y="4573117"/>
            <a:ext cx="3842550" cy="1178396"/>
          </a:xfrm>
        </p:spPr>
        <p:txBody>
          <a:bodyPr/>
          <a:lstStyle>
            <a:lvl1pPr marL="0" indent="0" algn="r">
              <a:buNone/>
              <a:defRPr/>
            </a:lvl1pPr>
            <a:lvl2pPr marL="402336" indent="0" algn="r">
              <a:buNone/>
              <a:defRPr/>
            </a:lvl2pPr>
            <a:lvl3pPr marL="859536" indent="0" algn="r">
              <a:buNone/>
              <a:defRPr/>
            </a:lvl3pPr>
            <a:lvl4pPr marL="1316736" indent="0" algn="r">
              <a:buNone/>
              <a:defRPr/>
            </a:lvl4pPr>
            <a:lvl5pPr marL="1773936" indent="0" algn="r">
              <a:buNone/>
              <a:defRPr/>
            </a:lvl5pPr>
          </a:lstStyle>
          <a:p>
            <a:pPr lvl="0"/>
            <a:r>
              <a:rPr lang="en-US" noProof="0"/>
              <a:t>Place your subtitle here</a:t>
            </a:r>
          </a:p>
        </p:txBody>
      </p:sp>
      <p:cxnSp>
        <p:nvCxnSpPr>
          <p:cNvPr id="21" name="Straight Connector 20" title="Horizontal Rule Line">
            <a:extLst>
              <a:ext uri="{FF2B5EF4-FFF2-40B4-BE49-F238E27FC236}">
                <a16:creationId xmlns:a16="http://schemas.microsoft.com/office/drawing/2014/main" id="{D75086F1-E157-4A98-93DB-478F34A1158E}"/>
              </a:ext>
            </a:extLst>
          </p:cNvPr>
          <p:cNvCxnSpPr/>
          <p:nvPr userDrawn="1"/>
        </p:nvCxnSpPr>
        <p:spPr>
          <a:xfrm>
            <a:off x="0" y="6199730"/>
            <a:ext cx="4495800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Picture Placeholder 10">
            <a:extLst>
              <a:ext uri="{FF2B5EF4-FFF2-40B4-BE49-F238E27FC236}">
                <a16:creationId xmlns:a16="http://schemas.microsoft.com/office/drawing/2014/main" id="{4EDDE9BC-8D20-403B-A5FE-C277A3515DE4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2424736" y="482857"/>
            <a:ext cx="2179814" cy="2179814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i="1"/>
            </a:lvl1pPr>
          </a:lstStyle>
          <a:p>
            <a:r>
              <a:rPr lang="en-US" noProof="0"/>
              <a:t>Insert Portrait Photo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2BF5E186-AFA1-42AA-AE51-CF3AC059F0F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62550" y="559678"/>
            <a:ext cx="1944000" cy="2700000"/>
          </a:xfrm>
          <a:solidFill>
            <a:schemeClr val="bg1"/>
          </a:solidFill>
        </p:spPr>
        <p:txBody>
          <a:bodyPr lIns="0" tIns="1944000" rIns="0" bIns="72000" anchor="ctr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noProof="0"/>
              <a:t>Item Description</a:t>
            </a:r>
          </a:p>
        </p:txBody>
      </p:sp>
      <p:sp>
        <p:nvSpPr>
          <p:cNvPr id="22" name="Text Placeholder 8">
            <a:extLst>
              <a:ext uri="{FF2B5EF4-FFF2-40B4-BE49-F238E27FC236}">
                <a16:creationId xmlns:a16="http://schemas.microsoft.com/office/drawing/2014/main" id="{C860CCD0-F268-4994-9434-F0E0132A4E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95581" y="559678"/>
            <a:ext cx="1944000" cy="2700000"/>
          </a:xfrm>
          <a:solidFill>
            <a:schemeClr val="bg1"/>
          </a:solidFill>
        </p:spPr>
        <p:txBody>
          <a:bodyPr lIns="0" tIns="1944000" rIns="0" bIns="72000" anchor="ctr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noProof="0"/>
              <a:t>Item Description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28D5E220-4F6C-4A47-9F47-4CA88EA230D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28613" y="559678"/>
            <a:ext cx="1944000" cy="2700000"/>
          </a:xfrm>
          <a:solidFill>
            <a:schemeClr val="bg1"/>
          </a:solidFill>
        </p:spPr>
        <p:txBody>
          <a:bodyPr lIns="0" tIns="1944000" rIns="0" bIns="72000" anchor="ctr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noProof="0"/>
              <a:t>Item Description</a:t>
            </a:r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1DFEF73A-C0FC-4A4C-8342-991CEFF532E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162550" y="3429000"/>
            <a:ext cx="1944000" cy="2700000"/>
          </a:xfrm>
          <a:solidFill>
            <a:schemeClr val="bg1"/>
          </a:solidFill>
        </p:spPr>
        <p:txBody>
          <a:bodyPr lIns="0" tIns="1944000" rIns="0" bIns="72000" anchor="ctr"/>
          <a:lstStyle>
            <a:lvl1pPr marL="0" indent="0" algn="ctr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noProof="0"/>
              <a:t>Item Description</a:t>
            </a:r>
          </a:p>
        </p:txBody>
      </p:sp>
      <p:sp>
        <p:nvSpPr>
          <p:cNvPr id="25" name="Text Placeholder 15">
            <a:extLst>
              <a:ext uri="{FF2B5EF4-FFF2-40B4-BE49-F238E27FC236}">
                <a16:creationId xmlns:a16="http://schemas.microsoft.com/office/drawing/2014/main" id="{E60572FB-0574-4BE3-9637-7CA7B5ACA8D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295356" y="3429000"/>
            <a:ext cx="1944000" cy="2700000"/>
          </a:xfrm>
          <a:solidFill>
            <a:schemeClr val="bg1"/>
          </a:solidFill>
        </p:spPr>
        <p:txBody>
          <a:bodyPr lIns="0" tIns="1944000" rIns="0" bIns="72000" anchor="ctr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noProof="0"/>
              <a:t>Item Description</a:t>
            </a:r>
          </a:p>
        </p:txBody>
      </p:sp>
      <p:sp>
        <p:nvSpPr>
          <p:cNvPr id="26" name="Text Placeholder 18">
            <a:extLst>
              <a:ext uri="{FF2B5EF4-FFF2-40B4-BE49-F238E27FC236}">
                <a16:creationId xmlns:a16="http://schemas.microsoft.com/office/drawing/2014/main" id="{155E2FBC-2458-49C4-B75C-CAEAC6D9F10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428163" y="3429000"/>
            <a:ext cx="1944000" cy="2700000"/>
          </a:xfrm>
          <a:solidFill>
            <a:schemeClr val="bg1"/>
          </a:solidFill>
        </p:spPr>
        <p:txBody>
          <a:bodyPr lIns="0" tIns="1944000" rIns="0" bIns="72000" anchor="ctr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noProof="0"/>
              <a:t>Item Description</a:t>
            </a:r>
          </a:p>
        </p:txBody>
      </p:sp>
      <p:sp>
        <p:nvSpPr>
          <p:cNvPr id="27" name="Picture Placeholder 22">
            <a:extLst>
              <a:ext uri="{FF2B5EF4-FFF2-40B4-BE49-F238E27FC236}">
                <a16:creationId xmlns:a16="http://schemas.microsoft.com/office/drawing/2014/main" id="{844B1DAB-161E-44A0-9E15-DA816B46A48E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5234550" y="647388"/>
            <a:ext cx="1800000" cy="180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/>
              <a:t>Insert Icon / Picture</a:t>
            </a:r>
          </a:p>
        </p:txBody>
      </p:sp>
      <p:sp>
        <p:nvSpPr>
          <p:cNvPr id="28" name="Picture Placeholder 24">
            <a:extLst>
              <a:ext uri="{FF2B5EF4-FFF2-40B4-BE49-F238E27FC236}">
                <a16:creationId xmlns:a16="http://schemas.microsoft.com/office/drawing/2014/main" id="{8811849A-335B-47C0-980E-357EE8C4BCC2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7367581" y="647388"/>
            <a:ext cx="1800000" cy="180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/>
              <a:t>Insert Icon / Picture</a:t>
            </a:r>
          </a:p>
        </p:txBody>
      </p:sp>
      <p:sp>
        <p:nvSpPr>
          <p:cNvPr id="29" name="Picture Placeholder 26">
            <a:extLst>
              <a:ext uri="{FF2B5EF4-FFF2-40B4-BE49-F238E27FC236}">
                <a16:creationId xmlns:a16="http://schemas.microsoft.com/office/drawing/2014/main" id="{E1254A81-6A51-429E-91AC-6B4CADA71DC5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9500613" y="647388"/>
            <a:ext cx="1800000" cy="180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/>
              <a:t>Insert Icon / Picture</a:t>
            </a:r>
          </a:p>
        </p:txBody>
      </p:sp>
      <p:sp>
        <p:nvSpPr>
          <p:cNvPr id="30" name="Picture Placeholder 30">
            <a:extLst>
              <a:ext uri="{FF2B5EF4-FFF2-40B4-BE49-F238E27FC236}">
                <a16:creationId xmlns:a16="http://schemas.microsoft.com/office/drawing/2014/main" id="{64053090-461C-448F-9705-7FEE78A41337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5234550" y="3516711"/>
            <a:ext cx="1800000" cy="180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/>
              <a:t>Insert Icon / Picture</a:t>
            </a:r>
          </a:p>
        </p:txBody>
      </p:sp>
      <p:sp>
        <p:nvSpPr>
          <p:cNvPr id="31" name="Picture Placeholder 32">
            <a:extLst>
              <a:ext uri="{FF2B5EF4-FFF2-40B4-BE49-F238E27FC236}">
                <a16:creationId xmlns:a16="http://schemas.microsoft.com/office/drawing/2014/main" id="{7AD2F7CB-CFE4-4C72-864A-D00C1CEAA23D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7367581" y="3516711"/>
            <a:ext cx="1800000" cy="180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/>
              <a:t>Insert Icon / Picture</a:t>
            </a:r>
          </a:p>
        </p:txBody>
      </p:sp>
      <p:sp>
        <p:nvSpPr>
          <p:cNvPr id="32" name="Picture Placeholder 34">
            <a:extLst>
              <a:ext uri="{FF2B5EF4-FFF2-40B4-BE49-F238E27FC236}">
                <a16:creationId xmlns:a16="http://schemas.microsoft.com/office/drawing/2014/main" id="{CCA07CA3-C8D4-41EA-A0FB-74E1A4770398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9500163" y="3516711"/>
            <a:ext cx="1800000" cy="180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/>
              <a:t>Insert Icon / Picture</a:t>
            </a:r>
          </a:p>
        </p:txBody>
      </p:sp>
    </p:spTree>
    <p:extLst>
      <p:ext uri="{BB962C8B-B14F-4D97-AF65-F5344CB8AC3E}">
        <p14:creationId xmlns:p14="http://schemas.microsoft.com/office/powerpoint/2010/main" val="11080716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 title="Page Number Shape"/>
          <p:cNvSpPr/>
          <p:nvPr/>
        </p:nvSpPr>
        <p:spPr bwMode="auto">
          <a:xfrm>
            <a:off x="11784011" y="-1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747656" y="1264197"/>
            <a:ext cx="5670487" cy="4268965"/>
          </a:xfrm>
        </p:spPr>
        <p:txBody>
          <a:bodyPr anchor="ctr">
            <a:normAutofit/>
          </a:bodyPr>
          <a:lstStyle>
            <a:lvl1pPr algn="l">
              <a:lnSpc>
                <a:spcPct val="85000"/>
              </a:lnSpc>
              <a:defRPr sz="6000" cap="none" baseline="0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7666" y="4151085"/>
            <a:ext cx="4633806" cy="1591181"/>
          </a:xfrm>
        </p:spPr>
        <p:txBody>
          <a:bodyPr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2300" b="0" i="1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cxnSp>
        <p:nvCxnSpPr>
          <p:cNvPr id="9" name="Straight Connector 8" title="Verticle Rule Line"/>
          <p:cNvCxnSpPr>
            <a:cxnSpLocks/>
          </p:cNvCxnSpPr>
          <p:nvPr/>
        </p:nvCxnSpPr>
        <p:spPr>
          <a:xfrm>
            <a:off x="5524563" y="1115733"/>
            <a:ext cx="0" cy="4626534"/>
          </a:xfrm>
          <a:prstGeom prst="line">
            <a:avLst/>
          </a:prstGeom>
          <a:ln w="635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20531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792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 title="Page Number Shape"/>
          <p:cNvSpPr/>
          <p:nvPr/>
        </p:nvSpPr>
        <p:spPr bwMode="auto">
          <a:xfrm>
            <a:off x="11784011" y="1393748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7673" y="2571722"/>
            <a:ext cx="8296654" cy="3286153"/>
          </a:xfrm>
        </p:spPr>
        <p:txBody>
          <a:bodyPr anchor="t">
            <a:normAutofit/>
          </a:bodyPr>
          <a:lstStyle>
            <a:lvl1pPr>
              <a:lnSpc>
                <a:spcPct val="85000"/>
              </a:lnSpc>
              <a:defRPr sz="7700" cap="none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7673" y="1393748"/>
            <a:ext cx="8401429" cy="819150"/>
          </a:xfrm>
        </p:spPr>
        <p:txBody>
          <a:bodyPr anchor="ctr">
            <a:normAutofit/>
          </a:bodyPr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2000" b="0" i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742955" y="6314439"/>
            <a:ext cx="1596622" cy="365125"/>
          </a:xfrm>
        </p:spPr>
        <p:txBody>
          <a:bodyPr/>
          <a:lstStyle>
            <a:lvl1pPr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529964A5-3468-3F49-AD7A-0CF5EB762F89}" type="datetime1">
              <a:rPr lang="en-US" noProof="0" smtClean="0"/>
              <a:t>6/24/2020</a:t>
            </a:fld>
            <a:endParaRPr lang="en-U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47673" y="6314440"/>
            <a:ext cx="6480226" cy="365125"/>
          </a:xfrm>
        </p:spPr>
        <p:txBody>
          <a:bodyPr/>
          <a:lstStyle>
            <a:lvl1pPr>
              <a:defRPr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84011" y="1620760"/>
            <a:ext cx="407988" cy="36512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13D2E340-0663-474B-992C-9192B5C45E57}" type="slidenum">
              <a:rPr lang="en-US" noProof="0" smtClean="0"/>
              <a:t>‹#›</a:t>
            </a:fld>
            <a:endParaRPr lang="en-US" noProof="0"/>
          </a:p>
        </p:txBody>
      </p:sp>
      <p:cxnSp>
        <p:nvCxnSpPr>
          <p:cNvPr id="10" name="Straight Connector 9" title="Horizontal Rule Line"/>
          <p:cNvCxnSpPr/>
          <p:nvPr/>
        </p:nvCxnSpPr>
        <p:spPr>
          <a:xfrm flipH="1">
            <a:off x="1" y="6178167"/>
            <a:ext cx="10244326" cy="0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84534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456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6" title="Page Number Shape"/>
          <p:cNvSpPr/>
          <p:nvPr/>
        </p:nvSpPr>
        <p:spPr bwMode="auto">
          <a:xfrm>
            <a:off x="11784011" y="5380580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2000" y="559678"/>
            <a:ext cx="3833906" cy="49524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81600" y="569066"/>
            <a:ext cx="6248398" cy="56551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2001" y="5930060"/>
            <a:ext cx="3814856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1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fld id="{A90851AE-F437-A04B-ADE2-D5E346F2089C}" type="datetime1">
              <a:rPr lang="en-US" noProof="0" smtClean="0"/>
              <a:t>6/24/2020</a:t>
            </a:fld>
            <a:endParaRPr lang="en-U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62001" y="6314440"/>
            <a:ext cx="3814856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200" b="1" i="1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endParaRPr lang="en-US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84011" y="5607592"/>
            <a:ext cx="4079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1" baseline="0">
                <a:solidFill>
                  <a:schemeClr val="bg2"/>
                </a:solidFill>
                <a:latin typeface="+mj-lt"/>
              </a:defRPr>
            </a:lvl1pPr>
          </a:lstStyle>
          <a:p>
            <a:fld id="{13D2E340-0663-474B-992C-9192B5C45E57}" type="slidenum">
              <a:rPr lang="en-US" noProof="0" smtClean="0"/>
              <a:t>‹#›</a:t>
            </a:fld>
            <a:endParaRPr lang="en-US" noProof="0"/>
          </a:p>
        </p:txBody>
      </p:sp>
      <p:cxnSp>
        <p:nvCxnSpPr>
          <p:cNvPr id="10" name="Straight Connector 9" title="Horizontal Rule Line"/>
          <p:cNvCxnSpPr/>
          <p:nvPr/>
        </p:nvCxnSpPr>
        <p:spPr>
          <a:xfrm>
            <a:off x="0" y="6199730"/>
            <a:ext cx="4495800" cy="0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60939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79" r:id="rId1"/>
    <p:sldLayoutId id="2147484480" r:id="rId2"/>
    <p:sldLayoutId id="2147484495" r:id="rId3"/>
    <p:sldLayoutId id="2147484490" r:id="rId4"/>
    <p:sldLayoutId id="2147484491" r:id="rId5"/>
    <p:sldLayoutId id="2147484492" r:id="rId6"/>
    <p:sldLayoutId id="2147484493" r:id="rId7"/>
    <p:sldLayoutId id="2147484496" r:id="rId8"/>
    <p:sldLayoutId id="2147484481" r:id="rId9"/>
    <p:sldLayoutId id="2147484498" r:id="rId10"/>
    <p:sldLayoutId id="2147484499" r:id="rId11"/>
    <p:sldLayoutId id="2147484500" r:id="rId12"/>
    <p:sldLayoutId id="2147484482" r:id="rId13"/>
    <p:sldLayoutId id="2147484483" r:id="rId14"/>
    <p:sldLayoutId id="2147484484" r:id="rId15"/>
    <p:sldLayoutId id="2147484485" r:id="rId16"/>
  </p:sldLayoutIdLst>
  <p:hf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5000" b="0" i="1" kern="12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83464" indent="-283464" algn="l" defTabSz="914400" rtl="0" eaLnBrk="1" latinLnBrk="0" hangingPunct="1">
        <a:lnSpc>
          <a:spcPct val="112000"/>
        </a:lnSpc>
        <a:spcBef>
          <a:spcPts val="900"/>
        </a:spcBef>
        <a:buFont typeface="Arial" panose="020B0604020202020204" pitchFamily="34" charset="0"/>
        <a:buChar char="•"/>
        <a:defRPr sz="20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685800" indent="-283464" algn="l" defTabSz="914400" rtl="0" eaLnBrk="1" latinLnBrk="0" hangingPunct="1">
        <a:lnSpc>
          <a:spcPct val="112000"/>
        </a:lnSpc>
        <a:spcBef>
          <a:spcPts val="900"/>
        </a:spcBef>
        <a:buFont typeface="Corbel" panose="020B0503020204020204" pitchFamily="34" charset="0"/>
        <a:buChar char="–"/>
        <a:defRPr sz="18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143000" indent="-283464" algn="l" defTabSz="914400" rtl="0" eaLnBrk="1" latinLnBrk="0" hangingPunct="1">
        <a:lnSpc>
          <a:spcPct val="112000"/>
        </a:lnSpc>
        <a:spcBef>
          <a:spcPts val="900"/>
        </a:spcBef>
        <a:buFont typeface="Arial" panose="020B0604020202020204" pitchFamily="34" charset="0"/>
        <a:buChar char="•"/>
        <a:defRPr sz="16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600200" indent="-283464" algn="l" defTabSz="914400" rtl="0" eaLnBrk="1" latinLnBrk="0" hangingPunct="1">
        <a:lnSpc>
          <a:spcPct val="112000"/>
        </a:lnSpc>
        <a:spcBef>
          <a:spcPts val="900"/>
        </a:spcBef>
        <a:buFont typeface="Corbel" panose="020B0503020204020204" pitchFamily="34" charset="0"/>
        <a:buChar char="–"/>
        <a:defRPr sz="14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2057400" indent="-283464" algn="l" defTabSz="914400" rtl="0" eaLnBrk="1" latinLnBrk="0" hangingPunct="1">
        <a:lnSpc>
          <a:spcPct val="112000"/>
        </a:lnSpc>
        <a:spcBef>
          <a:spcPts val="900"/>
        </a:spcBef>
        <a:buFont typeface="Arial" panose="020B0604020202020204" pitchFamily="34" charset="0"/>
        <a:buChar char="•"/>
        <a:defRPr sz="1400" i="1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600" indent="-283464" algn="l" defTabSz="914400" rtl="0" eaLnBrk="1" latinLnBrk="0" hangingPunct="1">
        <a:lnSpc>
          <a:spcPct val="112000"/>
        </a:lnSpc>
        <a:spcBef>
          <a:spcPts val="1300"/>
        </a:spcBef>
        <a:buFont typeface="Corbel" panose="020B0503020204020204" pitchFamily="34" charset="0"/>
        <a:buChar char="–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2971800" indent="-283464" algn="l" defTabSz="914400" rtl="0" eaLnBrk="1" latinLnBrk="0" hangingPunct="1">
        <a:lnSpc>
          <a:spcPct val="112000"/>
        </a:lnSpc>
        <a:spcBef>
          <a:spcPts val="1300"/>
        </a:spcBef>
        <a:buFont typeface="Arial" panose="020B0604020202020204" pitchFamily="34" charset="0"/>
        <a:buChar char="•"/>
        <a:defRPr sz="14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3429000" indent="-283464" algn="l" defTabSz="914400" rtl="0" eaLnBrk="1" latinLnBrk="0" hangingPunct="1">
        <a:lnSpc>
          <a:spcPct val="112000"/>
        </a:lnSpc>
        <a:spcBef>
          <a:spcPts val="1300"/>
        </a:spcBef>
        <a:buFont typeface="Corbel" panose="020B0503020204020204" pitchFamily="34" charset="0"/>
        <a:buChar char="–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3886200" indent="-283464" algn="l" defTabSz="914400" rtl="0" eaLnBrk="1" latinLnBrk="0" hangingPunct="1">
        <a:lnSpc>
          <a:spcPct val="112000"/>
        </a:lnSpc>
        <a:spcBef>
          <a:spcPts val="1300"/>
        </a:spcBef>
        <a:buFont typeface="Arial" panose="020B0604020202020204" pitchFamily="34" charset="0"/>
        <a:buChar char="•"/>
        <a:defRPr sz="1400" i="1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832">
          <p15:clr>
            <a:srgbClr val="F26B43"/>
          </p15:clr>
        </p15:guide>
        <p15:guide id="2" pos="480">
          <p15:clr>
            <a:srgbClr val="F26B43"/>
          </p15:clr>
        </p15:guide>
        <p15:guide id="3" orient="horz" pos="432">
          <p15:clr>
            <a:srgbClr val="F26B43"/>
          </p15:clr>
        </p15:guide>
        <p15:guide id="4" pos="7200">
          <p15:clr>
            <a:srgbClr val="F26B43"/>
          </p15:clr>
        </p15:guide>
        <p15:guide id="5" pos="32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unsplash.com/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18" Type="http://schemas.openxmlformats.org/officeDocument/2006/relationships/image" Target="../media/image1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image" Target="../media/image18.png"/><Relationship Id="rId2" Type="http://schemas.openxmlformats.org/officeDocument/2006/relationships/image" Target="../media/image3.png"/><Relationship Id="rId16" Type="http://schemas.openxmlformats.org/officeDocument/2006/relationships/image" Target="../media/image17.png"/><Relationship Id="rId20" Type="http://schemas.openxmlformats.org/officeDocument/2006/relationships/hyperlink" Target="https://pixabay.com/" TargetMode="Externa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19" Type="http://schemas.openxmlformats.org/officeDocument/2006/relationships/image" Target="../media/image20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thi-kimhong-dinh/" TargetMode="External"/><Relationship Id="rId2" Type="http://schemas.openxmlformats.org/officeDocument/2006/relationships/hyperlink" Target="mailto:hong.dinhthikim@gmail.com" TargetMode="External"/><Relationship Id="rId1" Type="http://schemas.openxmlformats.org/officeDocument/2006/relationships/slideLayout" Target="../slideLayouts/slideLayout15.xml"/><Relationship Id="rId4" Type="http://schemas.openxmlformats.org/officeDocument/2006/relationships/hyperlink" Target="https://github.com/dinhkimhong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679374-8EAE-4873-9BB6-F6C630302D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47656" y="1264197"/>
            <a:ext cx="5670487" cy="2164803"/>
          </a:xfrm>
        </p:spPr>
        <p:txBody>
          <a:bodyPr>
            <a:normAutofit/>
          </a:bodyPr>
          <a:lstStyle/>
          <a:p>
            <a:r>
              <a:rPr lang="en-CA" sz="4500" dirty="0"/>
              <a:t>Predicting Human Activities from Smart Devices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42C4E3-AFAF-4630-AF6D-21FB3C29CF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04925" y="3886201"/>
            <a:ext cx="3958405" cy="476249"/>
          </a:xfrm>
        </p:spPr>
        <p:txBody>
          <a:bodyPr/>
          <a:lstStyle/>
          <a:p>
            <a:r>
              <a:rPr lang="en-US" i="0" dirty="0"/>
              <a:t>Student: </a:t>
            </a:r>
            <a:r>
              <a:rPr lang="en-US" i="0" dirty="0" err="1"/>
              <a:t>Thi</a:t>
            </a:r>
            <a:r>
              <a:rPr lang="en-US" i="0" dirty="0"/>
              <a:t> (</a:t>
            </a:r>
            <a:r>
              <a:rPr lang="en-US" i="0" dirty="0" err="1"/>
              <a:t>Kimhong</a:t>
            </a:r>
            <a:r>
              <a:rPr lang="en-US" i="0" dirty="0"/>
              <a:t>) </a:t>
            </a:r>
            <a:r>
              <a:rPr lang="en-US" i="0" dirty="0" err="1"/>
              <a:t>Dinh</a:t>
            </a:r>
            <a:endParaRPr lang="en-US" i="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F0ABCE8-AA8C-4AA5-80DD-A11181B17A3F}"/>
              </a:ext>
            </a:extLst>
          </p:cNvPr>
          <p:cNvSpPr txBox="1"/>
          <p:nvPr/>
        </p:nvSpPr>
        <p:spPr>
          <a:xfrm>
            <a:off x="5664438" y="4870528"/>
            <a:ext cx="6373681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CA" dirty="0"/>
              <a:t>Tools: Python, Pandas, </a:t>
            </a:r>
            <a:r>
              <a:rPr lang="en-CA" dirty="0" err="1"/>
              <a:t>Numpy</a:t>
            </a:r>
            <a:r>
              <a:rPr lang="en-CA" dirty="0"/>
              <a:t>, Bokeh, AWS, Scikit-Learn, </a:t>
            </a:r>
            <a:r>
              <a:rPr lang="en-CA" dirty="0" err="1"/>
              <a:t>Keras</a:t>
            </a:r>
            <a:endParaRPr lang="en-CA" dirty="0"/>
          </a:p>
          <a:p>
            <a:pPr>
              <a:spcBef>
                <a:spcPts val="600"/>
              </a:spcBef>
            </a:pPr>
            <a:r>
              <a:rPr lang="en-CA" dirty="0"/>
              <a:t>Duration: 3 weeks</a:t>
            </a:r>
          </a:p>
        </p:txBody>
      </p:sp>
    </p:spTree>
    <p:extLst>
      <p:ext uri="{BB962C8B-B14F-4D97-AF65-F5344CB8AC3E}">
        <p14:creationId xmlns:p14="http://schemas.microsoft.com/office/powerpoint/2010/main" val="11938868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DE0665-744F-4FF5-859E-38886CF67C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E340-0663-474B-992C-9192B5C45E57}" type="slidenum">
              <a:rPr lang="en-US" noProof="0" smtClean="0"/>
              <a:t>2</a:t>
            </a:fld>
            <a:endParaRPr lang="en-US" noProof="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BB59EFD-A3A5-4359-AD85-6F5362911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171" y="559678"/>
            <a:ext cx="3842550" cy="614781"/>
          </a:xfrm>
        </p:spPr>
        <p:txBody>
          <a:bodyPr>
            <a:normAutofit fontScale="90000"/>
          </a:bodyPr>
          <a:lstStyle/>
          <a:p>
            <a:r>
              <a:rPr lang="en-CA" sz="4000" dirty="0"/>
              <a:t>Data Overview</a:t>
            </a:r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D0469048-965F-414C-B8D9-CCF27A83FDC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7171" y="1437690"/>
            <a:ext cx="3842550" cy="2298700"/>
          </a:xfrm>
        </p:spPr>
        <p:txBody>
          <a:bodyPr/>
          <a:lstStyle/>
          <a:p>
            <a:r>
              <a:rPr lang="en-CA" dirty="0"/>
              <a:t>Data  was collected by the members of the WIDSM (Wireless Sensor Data Mining) Lab in the Department of Computer and Information Science of Fordham University</a:t>
            </a:r>
          </a:p>
          <a:p>
            <a:endParaRPr lang="en-CA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B7C8A58-0EE9-4B6B-A6CB-D7FED95494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1669" y="230955"/>
            <a:ext cx="4178080" cy="278756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F9E6BF8-9A10-48B1-8FE2-2D93139931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1669" y="3185154"/>
            <a:ext cx="4178080" cy="278756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03D2E74-3C46-4836-9587-8EBEF3B04C65}"/>
              </a:ext>
            </a:extLst>
          </p:cNvPr>
          <p:cNvSpPr txBox="1"/>
          <p:nvPr/>
        </p:nvSpPr>
        <p:spPr>
          <a:xfrm>
            <a:off x="5321669" y="6113657"/>
            <a:ext cx="5806071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900" dirty="0"/>
              <a:t>(*) </a:t>
            </a:r>
            <a:r>
              <a:rPr lang="en-US" sz="900" dirty="0"/>
              <a:t>The data set is available from the UCI Machine Learning Repository as the “WISDM Smartphone and Smartwatch </a:t>
            </a:r>
            <a:r>
              <a:rPr lang="en-US" sz="900" dirty="0" err="1"/>
              <a:t>Activty</a:t>
            </a:r>
            <a:r>
              <a:rPr lang="en-US" sz="900" dirty="0"/>
              <a:t> and Biometrics Dataset.”</a:t>
            </a:r>
            <a:endParaRPr lang="en-CA" sz="900" dirty="0"/>
          </a:p>
          <a:p>
            <a:r>
              <a:rPr lang="en-CA" sz="900" dirty="0"/>
              <a:t>(*) Photos are from </a:t>
            </a:r>
            <a:r>
              <a:rPr lang="en-CA" sz="900" dirty="0">
                <a:hlinkClick r:id="rId4"/>
              </a:rPr>
              <a:t>https://unsplash.com/</a:t>
            </a:r>
            <a:r>
              <a:rPr lang="en-CA" sz="900" dirty="0"/>
              <a:t> and for illustration only.</a:t>
            </a:r>
          </a:p>
          <a:p>
            <a:r>
              <a:rPr lang="en-CA" sz="900" dirty="0"/>
              <a:t> (*) The smartphone used in this project are Google Nexus 5/5x or Samsung Galaxy S5 and smart watch used is LG G Watch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6215F8A-72CF-46A1-8792-401034ACA6C0}"/>
              </a:ext>
            </a:extLst>
          </p:cNvPr>
          <p:cNvSpPr txBox="1"/>
          <p:nvPr/>
        </p:nvSpPr>
        <p:spPr>
          <a:xfrm>
            <a:off x="103717" y="6298322"/>
            <a:ext cx="4909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900" dirty="0"/>
              <a:t>Thanks you Department of Computer and Information Science of Fordham University</a:t>
            </a:r>
          </a:p>
          <a:p>
            <a:r>
              <a:rPr lang="en-CA" sz="900" dirty="0"/>
              <a:t>for data contribution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B81FB82-B38D-4B03-B6C5-861D10EE4067}"/>
              </a:ext>
            </a:extLst>
          </p:cNvPr>
          <p:cNvSpPr txBox="1"/>
          <p:nvPr/>
        </p:nvSpPr>
        <p:spPr>
          <a:xfrm>
            <a:off x="9579007" y="2595918"/>
            <a:ext cx="218239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/>
              <a:t>2 sensors: </a:t>
            </a:r>
            <a:r>
              <a:rPr lang="en-CA" sz="2000" u="sng" dirty="0"/>
              <a:t>Accelerometer</a:t>
            </a:r>
            <a:r>
              <a:rPr lang="en-CA" sz="2000" dirty="0"/>
              <a:t> and </a:t>
            </a:r>
            <a:r>
              <a:rPr lang="en-CA" sz="2000" u="sng" dirty="0"/>
              <a:t>Gyroscope</a:t>
            </a:r>
          </a:p>
        </p:txBody>
      </p:sp>
    </p:spTree>
    <p:extLst>
      <p:ext uri="{BB962C8B-B14F-4D97-AF65-F5344CB8AC3E}">
        <p14:creationId xmlns:p14="http://schemas.microsoft.com/office/powerpoint/2010/main" val="11646018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D30775-E195-4C4C-93B0-0261753A37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E340-0663-474B-992C-9192B5C45E57}" type="slidenum">
              <a:rPr lang="en-US" smtClean="0"/>
              <a:t>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0B94283-44D0-4953-8787-73B8EC0F02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783" y="179663"/>
            <a:ext cx="1322055" cy="201127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9BE2F07-1E45-4B65-8C26-FB04936823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0117" y="179663"/>
            <a:ext cx="1510222" cy="201127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78A6FD1-A879-4DEE-829A-3309779C77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0091" y="179663"/>
            <a:ext cx="1485909" cy="200102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97A8CC7-225C-4271-8F43-311329800C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92058" y="174978"/>
            <a:ext cx="1436767" cy="200102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109E8F2-44A4-4F44-A3E3-700A4B0BA2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70336" y="174978"/>
            <a:ext cx="1436767" cy="202248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170A4F9-DBB3-4B51-AF61-05E07430FC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6891" y="2514187"/>
            <a:ext cx="1301948" cy="200102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592E96C-E6C9-4933-86F9-4852543676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95338" y="2514187"/>
            <a:ext cx="1559572" cy="201127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91FD4E1-A131-43C4-BA45-AE9BE55B440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38160" y="2529256"/>
            <a:ext cx="1425418" cy="199620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0B97C54-619A-4F35-9759-482EF8A763A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33995" y="2521722"/>
            <a:ext cx="1555298" cy="200102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C978CB5C-46EB-405A-9564-5BD52D976A8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651592" y="2521722"/>
            <a:ext cx="1493144" cy="199349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9D394EB-033C-4BC7-B3BA-C6A6496DA3E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372866" y="2529256"/>
            <a:ext cx="1582509" cy="199349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121C8D94-AEEC-47C6-8C9E-0519A73291F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715144" y="174978"/>
            <a:ext cx="1477971" cy="2022487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2BD98DCC-8F56-48FA-8449-CD02CABD457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793289" y="2529256"/>
            <a:ext cx="1253051" cy="199349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CD311ABC-5355-4A26-AA6C-BD386951D82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24272" y="4677314"/>
            <a:ext cx="1445445" cy="2001024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11B04746-688D-4801-844A-D42C7723DB2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062495" y="4667060"/>
            <a:ext cx="1425257" cy="2001024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124F6ADE-9087-4650-ADF9-4253809775B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820153" y="4667060"/>
            <a:ext cx="1582983" cy="200102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ACF48BF1-DAC7-448A-B480-23EFF4795C00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670700" y="4667060"/>
            <a:ext cx="1536331" cy="2001024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4CEE0443-DE10-49A5-9BCC-034228368332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500688" y="4660536"/>
            <a:ext cx="1462112" cy="1975702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09053B90-71D8-42AE-9757-470197BCDB0D}"/>
              </a:ext>
            </a:extLst>
          </p:cNvPr>
          <p:cNvSpPr txBox="1"/>
          <p:nvPr/>
        </p:nvSpPr>
        <p:spPr>
          <a:xfrm>
            <a:off x="424272" y="1901694"/>
            <a:ext cx="1320638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sz="1400" dirty="0"/>
              <a:t>Walking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5CF4C8B-2C2A-498F-B359-ED70AFE6FAFA}"/>
              </a:ext>
            </a:extLst>
          </p:cNvPr>
          <p:cNvSpPr txBox="1"/>
          <p:nvPr/>
        </p:nvSpPr>
        <p:spPr>
          <a:xfrm>
            <a:off x="2063153" y="1901694"/>
            <a:ext cx="152414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sz="1400" dirty="0"/>
              <a:t>Jogging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01895EE-F1E8-4426-A6B3-20C9B2B1CEAC}"/>
              </a:ext>
            </a:extLst>
          </p:cNvPr>
          <p:cNvSpPr txBox="1"/>
          <p:nvPr/>
        </p:nvSpPr>
        <p:spPr>
          <a:xfrm>
            <a:off x="4010091" y="1868225"/>
            <a:ext cx="152414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sz="1400" dirty="0"/>
              <a:t>Climbing stairs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657A9C9-6B1F-4ECA-B8D5-3632C91AB7C1}"/>
              </a:ext>
            </a:extLst>
          </p:cNvPr>
          <p:cNvSpPr txBox="1"/>
          <p:nvPr/>
        </p:nvSpPr>
        <p:spPr>
          <a:xfrm>
            <a:off x="5848717" y="1868224"/>
            <a:ext cx="152414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sz="1400" dirty="0"/>
              <a:t>Sitting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E97710C-ADDA-4E5C-9766-915E3378287E}"/>
              </a:ext>
            </a:extLst>
          </p:cNvPr>
          <p:cNvSpPr txBox="1"/>
          <p:nvPr/>
        </p:nvSpPr>
        <p:spPr>
          <a:xfrm>
            <a:off x="7870336" y="1892311"/>
            <a:ext cx="1462113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sz="1400" dirty="0"/>
              <a:t>Standing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2A392A5-C442-4D4A-8EEB-508B894B61C7}"/>
              </a:ext>
            </a:extLst>
          </p:cNvPr>
          <p:cNvSpPr txBox="1"/>
          <p:nvPr/>
        </p:nvSpPr>
        <p:spPr>
          <a:xfrm>
            <a:off x="9715144" y="1901695"/>
            <a:ext cx="1477971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sz="1400" dirty="0"/>
              <a:t>Kicking a ball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68BF6F7-861D-4B18-BA6C-6814A963C7B7}"/>
              </a:ext>
            </a:extLst>
          </p:cNvPr>
          <p:cNvSpPr txBox="1"/>
          <p:nvPr/>
        </p:nvSpPr>
        <p:spPr>
          <a:xfrm>
            <a:off x="441160" y="4214968"/>
            <a:ext cx="1316097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sz="1400" dirty="0"/>
              <a:t>Typing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E2C2F4A-0602-4693-BD16-A947F1074806}"/>
              </a:ext>
            </a:extLst>
          </p:cNvPr>
          <p:cNvSpPr txBox="1"/>
          <p:nvPr/>
        </p:nvSpPr>
        <p:spPr>
          <a:xfrm>
            <a:off x="1986968" y="4223698"/>
            <a:ext cx="1567942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sz="1400" dirty="0"/>
              <a:t>Brushing teeth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4639DFE-64B6-4185-9734-1582FD03690A}"/>
              </a:ext>
            </a:extLst>
          </p:cNvPr>
          <p:cNvSpPr txBox="1"/>
          <p:nvPr/>
        </p:nvSpPr>
        <p:spPr>
          <a:xfrm>
            <a:off x="3825602" y="4223698"/>
            <a:ext cx="1555298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sz="1400" dirty="0"/>
              <a:t>Writing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4B9B828-1B40-4342-AAE7-659409CE6F84}"/>
              </a:ext>
            </a:extLst>
          </p:cNvPr>
          <p:cNvSpPr txBox="1"/>
          <p:nvPr/>
        </p:nvSpPr>
        <p:spPr>
          <a:xfrm>
            <a:off x="5651592" y="4223358"/>
            <a:ext cx="152414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sz="1400" dirty="0"/>
              <a:t>Clapping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6DCA10C-4789-4197-BCD3-6CB05721C6A2}"/>
              </a:ext>
            </a:extLst>
          </p:cNvPr>
          <p:cNvSpPr txBox="1"/>
          <p:nvPr/>
        </p:nvSpPr>
        <p:spPr>
          <a:xfrm>
            <a:off x="7351712" y="4214969"/>
            <a:ext cx="1611088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sz="1400" dirty="0"/>
              <a:t>Folding clothes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054C848-5921-42A9-9C80-24AA2390B7C0}"/>
              </a:ext>
            </a:extLst>
          </p:cNvPr>
          <p:cNvSpPr txBox="1"/>
          <p:nvPr/>
        </p:nvSpPr>
        <p:spPr>
          <a:xfrm>
            <a:off x="9138160" y="4214969"/>
            <a:ext cx="1425418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sz="1400" dirty="0"/>
              <a:t>Dribbling </a:t>
            </a:r>
          </a:p>
          <a:p>
            <a:pPr algn="ctr"/>
            <a:r>
              <a:rPr lang="en-CA" sz="1400" dirty="0"/>
              <a:t>(Basket ball)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A9FBBAE-C582-4EC8-A875-D642E9FEE984}"/>
              </a:ext>
            </a:extLst>
          </p:cNvPr>
          <p:cNvSpPr txBox="1"/>
          <p:nvPr/>
        </p:nvSpPr>
        <p:spPr>
          <a:xfrm>
            <a:off x="10766131" y="4219569"/>
            <a:ext cx="1280209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sz="1400" dirty="0"/>
              <a:t>Playing catch</a:t>
            </a:r>
          </a:p>
          <a:p>
            <a:pPr algn="ctr"/>
            <a:r>
              <a:rPr lang="en-CA" sz="1400" dirty="0"/>
              <a:t>w/Tennis Ball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6CC1421-91F0-4B99-A45F-D7B72C113C02}"/>
              </a:ext>
            </a:extLst>
          </p:cNvPr>
          <p:cNvSpPr txBox="1"/>
          <p:nvPr/>
        </p:nvSpPr>
        <p:spPr>
          <a:xfrm>
            <a:off x="424273" y="6370560"/>
            <a:ext cx="1453396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sz="1400" dirty="0"/>
              <a:t>Eating soup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53EE989-DE41-4A7D-AE5A-05EB26E48311}"/>
              </a:ext>
            </a:extLst>
          </p:cNvPr>
          <p:cNvSpPr txBox="1"/>
          <p:nvPr/>
        </p:nvSpPr>
        <p:spPr>
          <a:xfrm>
            <a:off x="2037916" y="6360307"/>
            <a:ext cx="1478566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sz="1400" dirty="0"/>
              <a:t>Eating chips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F7B4C10-6626-470E-942D-A1A659EEE582}"/>
              </a:ext>
            </a:extLst>
          </p:cNvPr>
          <p:cNvSpPr txBox="1"/>
          <p:nvPr/>
        </p:nvSpPr>
        <p:spPr>
          <a:xfrm>
            <a:off x="3831516" y="6370560"/>
            <a:ext cx="157162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sz="1400" dirty="0"/>
              <a:t>Eating Pasta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5580A7F-90E2-47DE-B4DD-7946277D3F31}"/>
              </a:ext>
            </a:extLst>
          </p:cNvPr>
          <p:cNvSpPr txBox="1"/>
          <p:nvPr/>
        </p:nvSpPr>
        <p:spPr>
          <a:xfrm>
            <a:off x="5659618" y="6380774"/>
            <a:ext cx="1547413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sz="1400" dirty="0"/>
              <a:t>Eating sandwich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CD01F0D-8DDE-4A08-8F94-B9930DE379AA}"/>
              </a:ext>
            </a:extLst>
          </p:cNvPr>
          <p:cNvSpPr txBox="1"/>
          <p:nvPr/>
        </p:nvSpPr>
        <p:spPr>
          <a:xfrm>
            <a:off x="7500689" y="6342475"/>
            <a:ext cx="1462112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sz="1400" dirty="0"/>
              <a:t>Drinking from cup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C352D2B-4D95-4F56-BD9F-C9D9197AC5AB}"/>
              </a:ext>
            </a:extLst>
          </p:cNvPr>
          <p:cNvSpPr txBox="1"/>
          <p:nvPr/>
        </p:nvSpPr>
        <p:spPr>
          <a:xfrm>
            <a:off x="9185085" y="6360307"/>
            <a:ext cx="300691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i="1" dirty="0"/>
              <a:t>(*)Photos from </a:t>
            </a:r>
            <a:r>
              <a:rPr lang="en-CA" sz="1200" dirty="0">
                <a:hlinkClick r:id="rId20"/>
              </a:rPr>
              <a:t>https://pixabay.com/</a:t>
            </a:r>
            <a:endParaRPr lang="en-CA" sz="1200" i="1" dirty="0"/>
          </a:p>
          <a:p>
            <a:endParaRPr lang="en-CA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2185CC00-F4B3-41DF-A9B2-651333C0774C}"/>
              </a:ext>
            </a:extLst>
          </p:cNvPr>
          <p:cNvSpPr txBox="1"/>
          <p:nvPr/>
        </p:nvSpPr>
        <p:spPr>
          <a:xfrm>
            <a:off x="3176365" y="2153447"/>
            <a:ext cx="5344703" cy="92333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CA" sz="5400" dirty="0"/>
              <a:t>18 activities</a:t>
            </a:r>
          </a:p>
        </p:txBody>
      </p:sp>
    </p:spTree>
    <p:extLst>
      <p:ext uri="{BB962C8B-B14F-4D97-AF65-F5344CB8AC3E}">
        <p14:creationId xmlns:p14="http://schemas.microsoft.com/office/powerpoint/2010/main" val="23945982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9F53C61-8AEB-43B6-B452-C2D59F6E75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3645" y="1076087"/>
            <a:ext cx="7667625" cy="19526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F137334-FB8A-4F80-81B5-CA6D4DF3F1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7458" y="3429000"/>
            <a:ext cx="7620000" cy="19526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0B05443-6920-467D-A946-FDCCBA9ACADF}"/>
              </a:ext>
            </a:extLst>
          </p:cNvPr>
          <p:cNvSpPr txBox="1"/>
          <p:nvPr/>
        </p:nvSpPr>
        <p:spPr>
          <a:xfrm>
            <a:off x="10366531" y="1880353"/>
            <a:ext cx="1303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Phone data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AD948FB-F46C-46FF-9A9D-3282FD18B64F}"/>
              </a:ext>
            </a:extLst>
          </p:cNvPr>
          <p:cNvSpPr txBox="1"/>
          <p:nvPr/>
        </p:nvSpPr>
        <p:spPr>
          <a:xfrm>
            <a:off x="10366531" y="4120633"/>
            <a:ext cx="1303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Watch data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BA095A8-56B8-42FA-AC7E-96456CA2C64B}"/>
              </a:ext>
            </a:extLst>
          </p:cNvPr>
          <p:cNvCxnSpPr>
            <a:cxnSpLocks/>
          </p:cNvCxnSpPr>
          <p:nvPr/>
        </p:nvCxnSpPr>
        <p:spPr>
          <a:xfrm flipH="1">
            <a:off x="3574595" y="975360"/>
            <a:ext cx="60960" cy="454152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D5EE29F-3D75-4DF0-855C-C38B04B78A79}"/>
              </a:ext>
            </a:extLst>
          </p:cNvPr>
          <p:cNvCxnSpPr/>
          <p:nvPr/>
        </p:nvCxnSpPr>
        <p:spPr>
          <a:xfrm flipH="1">
            <a:off x="4007030" y="982980"/>
            <a:ext cx="53340" cy="453390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7F7276A5-DB63-4F4F-AAA5-5192B5A826C9}"/>
              </a:ext>
            </a:extLst>
          </p:cNvPr>
          <p:cNvCxnSpPr/>
          <p:nvPr/>
        </p:nvCxnSpPr>
        <p:spPr>
          <a:xfrm flipH="1">
            <a:off x="4389935" y="975360"/>
            <a:ext cx="53340" cy="453390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D82544E-DB11-4E7D-9A0B-DBEAAC88714C}"/>
              </a:ext>
            </a:extLst>
          </p:cNvPr>
          <p:cNvCxnSpPr/>
          <p:nvPr/>
        </p:nvCxnSpPr>
        <p:spPr>
          <a:xfrm flipH="1">
            <a:off x="4755695" y="967740"/>
            <a:ext cx="53340" cy="453390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0657A588-BEF9-43B4-8743-DE4A16C16721}"/>
              </a:ext>
            </a:extLst>
          </p:cNvPr>
          <p:cNvCxnSpPr/>
          <p:nvPr/>
        </p:nvCxnSpPr>
        <p:spPr>
          <a:xfrm flipH="1">
            <a:off x="5090975" y="952500"/>
            <a:ext cx="53340" cy="453390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0FE3AE7-DC92-4D42-844D-18AA08D8A588}"/>
              </a:ext>
            </a:extLst>
          </p:cNvPr>
          <p:cNvCxnSpPr/>
          <p:nvPr/>
        </p:nvCxnSpPr>
        <p:spPr>
          <a:xfrm flipH="1">
            <a:off x="5418635" y="952500"/>
            <a:ext cx="53340" cy="453390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4B5AC89-C0FC-4E86-BBAE-005D745F0118}"/>
              </a:ext>
            </a:extLst>
          </p:cNvPr>
          <p:cNvSpPr txBox="1"/>
          <p:nvPr/>
        </p:nvSpPr>
        <p:spPr>
          <a:xfrm>
            <a:off x="3566843" y="244286"/>
            <a:ext cx="7991883" cy="646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CA" dirty="0"/>
              <a:t>Approach 1 – Using a traditional classifier on label data from a fixed length window at 10 seconds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B28F5D53-C8AE-412F-A511-5747E6E78A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38736" y="5364480"/>
            <a:ext cx="1228725" cy="304800"/>
          </a:xfrm>
          <a:prstGeom prst="rect">
            <a:avLst/>
          </a:prstGeom>
        </p:spPr>
      </p:pic>
      <p:sp>
        <p:nvSpPr>
          <p:cNvPr id="16" name="Title 4">
            <a:extLst>
              <a:ext uri="{FF2B5EF4-FFF2-40B4-BE49-F238E27FC236}">
                <a16:creationId xmlns:a16="http://schemas.microsoft.com/office/drawing/2014/main" id="{F82F3B44-7DFD-4883-9B69-6F979600A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024" y="90096"/>
            <a:ext cx="3243456" cy="1109731"/>
          </a:xfrm>
        </p:spPr>
        <p:txBody>
          <a:bodyPr>
            <a:normAutofit fontScale="90000"/>
          </a:bodyPr>
          <a:lstStyle/>
          <a:p>
            <a:r>
              <a:rPr lang="en-CA" sz="4000" dirty="0"/>
              <a:t>Time Series Classification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7675CFD-B661-4D90-9DA8-4C53A048C179}"/>
              </a:ext>
            </a:extLst>
          </p:cNvPr>
          <p:cNvSpPr txBox="1"/>
          <p:nvPr/>
        </p:nvSpPr>
        <p:spPr>
          <a:xfrm>
            <a:off x="319596" y="3028712"/>
            <a:ext cx="27698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Mean, std, skewness, correlation, cosine distance</a:t>
            </a:r>
          </a:p>
        </p:txBody>
      </p:sp>
      <p:sp>
        <p:nvSpPr>
          <p:cNvPr id="3" name="Arrow: Curved Up 2">
            <a:extLst>
              <a:ext uri="{FF2B5EF4-FFF2-40B4-BE49-F238E27FC236}">
                <a16:creationId xmlns:a16="http://schemas.microsoft.com/office/drawing/2014/main" id="{99C100F6-C08B-4C09-99CC-02550726799F}"/>
              </a:ext>
            </a:extLst>
          </p:cNvPr>
          <p:cNvSpPr/>
          <p:nvPr/>
        </p:nvSpPr>
        <p:spPr>
          <a:xfrm rot="20377676">
            <a:off x="2721947" y="3121819"/>
            <a:ext cx="741855" cy="161068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4" name="Arrow: Curved Down 3">
            <a:extLst>
              <a:ext uri="{FF2B5EF4-FFF2-40B4-BE49-F238E27FC236}">
                <a16:creationId xmlns:a16="http://schemas.microsoft.com/office/drawing/2014/main" id="{E88A7010-1A1B-4FA2-ADAB-FAA9AB4A1E34}"/>
              </a:ext>
            </a:extLst>
          </p:cNvPr>
          <p:cNvSpPr/>
          <p:nvPr/>
        </p:nvSpPr>
        <p:spPr>
          <a:xfrm rot="1325249">
            <a:off x="2778285" y="3315974"/>
            <a:ext cx="745930" cy="259324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82278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F9D1B9-AE39-4B69-99DC-7033F0AEA7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E340-0663-474B-992C-9192B5C45E57}" type="slidenum">
              <a:rPr lang="en-US" noProof="0" smtClean="0"/>
              <a:t>5</a:t>
            </a:fld>
            <a:endParaRPr lang="en-US" noProof="0"/>
          </a:p>
        </p:txBody>
      </p:sp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3969551D-3737-447B-9838-A7C64DC2D1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0648494"/>
              </p:ext>
            </p:extLst>
          </p:nvPr>
        </p:nvGraphicFramePr>
        <p:xfrm>
          <a:off x="514906" y="260923"/>
          <a:ext cx="11168108" cy="2346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97017">
                  <a:extLst>
                    <a:ext uri="{9D8B030D-6E8A-4147-A177-3AD203B41FA5}">
                      <a16:colId xmlns:a16="http://schemas.microsoft.com/office/drawing/2014/main" val="1535773938"/>
                    </a:ext>
                  </a:extLst>
                </a:gridCol>
                <a:gridCol w="4458660">
                  <a:extLst>
                    <a:ext uri="{9D8B030D-6E8A-4147-A177-3AD203B41FA5}">
                      <a16:colId xmlns:a16="http://schemas.microsoft.com/office/drawing/2014/main" val="1103875028"/>
                    </a:ext>
                  </a:extLst>
                </a:gridCol>
                <a:gridCol w="4112431">
                  <a:extLst>
                    <a:ext uri="{9D8B030D-6E8A-4147-A177-3AD203B41FA5}">
                      <a16:colId xmlns:a16="http://schemas.microsoft.com/office/drawing/2014/main" val="3115071595"/>
                    </a:ext>
                  </a:extLst>
                </a:gridCol>
              </a:tblGrid>
              <a:tr h="17107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400" dirty="0"/>
                        <a:t>Model</a:t>
                      </a:r>
                    </a:p>
                    <a:p>
                      <a:pPr algn="ctr"/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 dirty="0"/>
                        <a:t>Accuracy score on training 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 dirty="0"/>
                        <a:t>Accuracy score on test set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6267538"/>
                  </a:ext>
                </a:extLst>
              </a:tr>
              <a:tr h="188848">
                <a:tc>
                  <a:txBody>
                    <a:bodyPr/>
                    <a:lstStyle/>
                    <a:p>
                      <a:pPr algn="r" fontAlgn="ctr"/>
                      <a:r>
                        <a:rPr lang="en-CA" sz="1400" dirty="0">
                          <a:effectLst/>
                        </a:rPr>
                        <a:t>KNN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CA" sz="1400" dirty="0">
                          <a:effectLst/>
                        </a:rPr>
                        <a:t>86.47%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CA" sz="1400" dirty="0">
                          <a:effectLst/>
                        </a:rPr>
                        <a:t>48.73%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95086979"/>
                  </a:ext>
                </a:extLst>
              </a:tr>
              <a:tr h="188848">
                <a:tc>
                  <a:txBody>
                    <a:bodyPr/>
                    <a:lstStyle/>
                    <a:p>
                      <a:pPr algn="r" fontAlgn="ctr"/>
                      <a:r>
                        <a:rPr lang="en-CA" sz="1400">
                          <a:effectLst/>
                        </a:rPr>
                        <a:t>Decision Tree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CA" sz="1400" dirty="0">
                          <a:effectLst/>
                        </a:rPr>
                        <a:t>100%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CA" sz="1400" dirty="0">
                          <a:effectLst/>
                        </a:rPr>
                        <a:t>50.19%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18380567"/>
                  </a:ext>
                </a:extLst>
              </a:tr>
              <a:tr h="188848">
                <a:tc>
                  <a:txBody>
                    <a:bodyPr/>
                    <a:lstStyle/>
                    <a:p>
                      <a:pPr algn="r" fontAlgn="ctr"/>
                      <a:r>
                        <a:rPr lang="en-CA" sz="1400" dirty="0">
                          <a:solidFill>
                            <a:schemeClr val="tx1"/>
                          </a:solidFill>
                          <a:effectLst/>
                        </a:rPr>
                        <a:t>Random Forest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CA" sz="1400" dirty="0">
                          <a:solidFill>
                            <a:schemeClr val="tx1"/>
                          </a:solidFill>
                          <a:effectLst/>
                        </a:rPr>
                        <a:t>100%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CA" sz="1400" dirty="0">
                          <a:solidFill>
                            <a:schemeClr val="tx1"/>
                          </a:solidFill>
                          <a:effectLst/>
                        </a:rPr>
                        <a:t>66.65%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94128439"/>
                  </a:ext>
                </a:extLst>
              </a:tr>
              <a:tr h="188848">
                <a:tc>
                  <a:txBody>
                    <a:bodyPr/>
                    <a:lstStyle/>
                    <a:p>
                      <a:pPr algn="r" fontAlgn="ctr"/>
                      <a:r>
                        <a:rPr lang="en-CA" sz="1400">
                          <a:effectLst/>
                        </a:rPr>
                        <a:t>Adaboost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CA" sz="1400" dirty="0">
                          <a:effectLst/>
                        </a:rPr>
                        <a:t>25.12%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CA" sz="1400" dirty="0">
                          <a:effectLst/>
                        </a:rPr>
                        <a:t>23.18%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07014751"/>
                  </a:ext>
                </a:extLst>
              </a:tr>
              <a:tr h="188848">
                <a:tc>
                  <a:txBody>
                    <a:bodyPr/>
                    <a:lstStyle/>
                    <a:p>
                      <a:pPr algn="r" fontAlgn="ctr"/>
                      <a:r>
                        <a:rPr lang="en-CA" sz="1400" dirty="0">
                          <a:effectLst/>
                        </a:rPr>
                        <a:t>Bagging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CA" sz="1400" dirty="0">
                          <a:effectLst/>
                        </a:rPr>
                        <a:t>100%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CA" sz="1400" dirty="0">
                          <a:effectLst/>
                        </a:rPr>
                        <a:t>63.63%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91001405"/>
                  </a:ext>
                </a:extLst>
              </a:tr>
              <a:tr h="188848">
                <a:tc>
                  <a:txBody>
                    <a:bodyPr/>
                    <a:lstStyle/>
                    <a:p>
                      <a:pPr algn="r" fontAlgn="ctr"/>
                      <a:r>
                        <a:rPr lang="en-CA" sz="1400" dirty="0">
                          <a:effectLst/>
                        </a:rPr>
                        <a:t>Voting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CA" sz="1400" dirty="0">
                          <a:effectLst/>
                        </a:rPr>
                        <a:t>97.27%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CA" sz="1400" dirty="0">
                          <a:effectLst/>
                        </a:rPr>
                        <a:t>46.66%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65752409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A1324038-F7AF-4966-83AD-C60850B2D7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5332" y="3784912"/>
            <a:ext cx="3974623" cy="29061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21EC0D0-FE35-4FC6-8362-04744228C9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9404" y="3784912"/>
            <a:ext cx="3815159" cy="29034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3967801-7FBD-4A5D-8E59-0D7719315D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482" y="3784912"/>
            <a:ext cx="3613732" cy="281216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ED65C08-5813-4B9C-984E-31A350FA35F5}"/>
              </a:ext>
            </a:extLst>
          </p:cNvPr>
          <p:cNvSpPr txBox="1"/>
          <p:nvPr/>
        </p:nvSpPr>
        <p:spPr>
          <a:xfrm>
            <a:off x="2342606" y="3117698"/>
            <a:ext cx="6923314" cy="64633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CA" dirty="0"/>
              <a:t>After optimizing hyperparameters in Random Forest model,  accuracy score in training set is 92.89% and test set is </a:t>
            </a:r>
            <a:r>
              <a:rPr lang="en-CA" b="1" dirty="0">
                <a:solidFill>
                  <a:schemeClr val="bg1"/>
                </a:solidFill>
              </a:rPr>
              <a:t>65.82%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3FBCFA7-B22F-4A9D-B55B-1EED67375A06}"/>
              </a:ext>
            </a:extLst>
          </p:cNvPr>
          <p:cNvSpPr/>
          <p:nvPr/>
        </p:nvSpPr>
        <p:spPr>
          <a:xfrm>
            <a:off x="6436311" y="3429000"/>
            <a:ext cx="1154097" cy="355912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369798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743E949-92BF-4F9A-AD2B-703AED85A0BA}"/>
              </a:ext>
            </a:extLst>
          </p:cNvPr>
          <p:cNvSpPr/>
          <p:nvPr/>
        </p:nvSpPr>
        <p:spPr>
          <a:xfrm>
            <a:off x="6096000" y="2943497"/>
            <a:ext cx="3370217" cy="1384663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E23A5C-9821-483D-906F-915A1F1B28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620" y="742949"/>
            <a:ext cx="10773867" cy="53349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AC9155B-B961-44D7-826D-9DD186E7FB47}"/>
              </a:ext>
            </a:extLst>
          </p:cNvPr>
          <p:cNvSpPr txBox="1"/>
          <p:nvPr/>
        </p:nvSpPr>
        <p:spPr>
          <a:xfrm>
            <a:off x="746620" y="159391"/>
            <a:ext cx="9120949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CA" b="1" dirty="0"/>
              <a:t>Approach 1 – Confusion matrix in some highlight activities from Random Forest Model</a:t>
            </a:r>
            <a:endParaRPr lang="en-CA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9343769-7D31-491B-9A99-B846C48E07B1}"/>
              </a:ext>
            </a:extLst>
          </p:cNvPr>
          <p:cNvSpPr/>
          <p:nvPr/>
        </p:nvSpPr>
        <p:spPr>
          <a:xfrm>
            <a:off x="5974080" y="2943497"/>
            <a:ext cx="3492137" cy="138466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7996BE7-0BD3-44E7-86D6-0E536F6841EC}"/>
              </a:ext>
            </a:extLst>
          </p:cNvPr>
          <p:cNvSpPr/>
          <p:nvPr/>
        </p:nvSpPr>
        <p:spPr>
          <a:xfrm>
            <a:off x="10990217" y="4650377"/>
            <a:ext cx="530270" cy="53122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9800EFA4-ECA3-4547-AF43-2680FD31A4E3}"/>
              </a:ext>
            </a:extLst>
          </p:cNvPr>
          <p:cNvSpPr/>
          <p:nvPr/>
        </p:nvSpPr>
        <p:spPr>
          <a:xfrm>
            <a:off x="4040778" y="1054471"/>
            <a:ext cx="357051" cy="27238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CC04567B-24AA-4E87-8D7B-279E351805A8}"/>
              </a:ext>
            </a:extLst>
          </p:cNvPr>
          <p:cNvSpPr/>
          <p:nvPr/>
        </p:nvSpPr>
        <p:spPr>
          <a:xfrm>
            <a:off x="4040777" y="1635963"/>
            <a:ext cx="357051" cy="27238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727771EA-C1D2-4E35-884D-350232BCB9F0}"/>
              </a:ext>
            </a:extLst>
          </p:cNvPr>
          <p:cNvSpPr/>
          <p:nvPr/>
        </p:nvSpPr>
        <p:spPr>
          <a:xfrm>
            <a:off x="5029201" y="1908345"/>
            <a:ext cx="357051" cy="27238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26BD4C31-EDBE-4CB1-B3B4-EBBAAB50D682}"/>
              </a:ext>
            </a:extLst>
          </p:cNvPr>
          <p:cNvSpPr/>
          <p:nvPr/>
        </p:nvSpPr>
        <p:spPr>
          <a:xfrm>
            <a:off x="5029201" y="2394953"/>
            <a:ext cx="357051" cy="27238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474936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AC9155B-B961-44D7-826D-9DD186E7FB47}"/>
              </a:ext>
            </a:extLst>
          </p:cNvPr>
          <p:cNvSpPr txBox="1"/>
          <p:nvPr/>
        </p:nvSpPr>
        <p:spPr>
          <a:xfrm>
            <a:off x="478273" y="342945"/>
            <a:ext cx="4984122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CA" b="1" dirty="0"/>
              <a:t>Approach 2 – 1D Convolutional Neural Network</a:t>
            </a:r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04F4FC-0E17-4869-955A-AB719E346D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912" y="894064"/>
            <a:ext cx="993591" cy="4657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0AEE7FA-B8E4-44DD-86B3-023E3BC745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8229" y="908961"/>
            <a:ext cx="993591" cy="4657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D345496-03D9-4CC7-8569-A71995A682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4152" y="894064"/>
            <a:ext cx="993591" cy="4657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3FFA72D-3CF9-4017-8E41-B32B9DD78C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8942" y="894064"/>
            <a:ext cx="993591" cy="465746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9917A26-508A-4D0C-95FF-C890D6A29DC0}"/>
              </a:ext>
            </a:extLst>
          </p:cNvPr>
          <p:cNvCxnSpPr/>
          <p:nvPr/>
        </p:nvCxnSpPr>
        <p:spPr>
          <a:xfrm>
            <a:off x="817727" y="1347608"/>
            <a:ext cx="133350" cy="2213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DF24A1A-9B3C-460F-83FC-85A57B5757E1}"/>
              </a:ext>
            </a:extLst>
          </p:cNvPr>
          <p:cNvCxnSpPr>
            <a:cxnSpLocks/>
            <a:stCxn id="7" idx="2"/>
            <a:endCxn id="47" idx="0"/>
          </p:cNvCxnSpPr>
          <p:nvPr/>
        </p:nvCxnSpPr>
        <p:spPr>
          <a:xfrm>
            <a:off x="2165025" y="1374707"/>
            <a:ext cx="43615" cy="1813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64B13ED-D0C1-4086-9D9C-1F223E0F4773}"/>
              </a:ext>
            </a:extLst>
          </p:cNvPr>
          <p:cNvCxnSpPr>
            <a:cxnSpLocks/>
            <a:stCxn id="8" idx="2"/>
            <a:endCxn id="52" idx="0"/>
          </p:cNvCxnSpPr>
          <p:nvPr/>
        </p:nvCxnSpPr>
        <p:spPr>
          <a:xfrm>
            <a:off x="3360948" y="1359810"/>
            <a:ext cx="18111" cy="1962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F5973C4-3AE5-4E0A-8DAE-E0BB894829F9}"/>
              </a:ext>
            </a:extLst>
          </p:cNvPr>
          <p:cNvCxnSpPr>
            <a:cxnSpLocks/>
            <a:endCxn id="57" idx="0"/>
          </p:cNvCxnSpPr>
          <p:nvPr/>
        </p:nvCxnSpPr>
        <p:spPr>
          <a:xfrm>
            <a:off x="4517243" y="1335405"/>
            <a:ext cx="41760" cy="2335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CFDC4A81-4C3B-471B-A780-6DCC39A6E82E}"/>
              </a:ext>
            </a:extLst>
          </p:cNvPr>
          <p:cNvSpPr txBox="1"/>
          <p:nvPr/>
        </p:nvSpPr>
        <p:spPr>
          <a:xfrm>
            <a:off x="402384" y="719775"/>
            <a:ext cx="11167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800" b="1" dirty="0"/>
              <a:t>Phone accelerometer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DF468EA-166D-4766-AB46-09427832A702}"/>
              </a:ext>
            </a:extLst>
          </p:cNvPr>
          <p:cNvSpPr txBox="1"/>
          <p:nvPr/>
        </p:nvSpPr>
        <p:spPr>
          <a:xfrm>
            <a:off x="1698473" y="719775"/>
            <a:ext cx="93970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800" b="1" dirty="0"/>
              <a:t>Phone gyroscope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EDFEB79-F4C3-4448-B7B4-33A7622ABE8F}"/>
              </a:ext>
            </a:extLst>
          </p:cNvPr>
          <p:cNvSpPr txBox="1"/>
          <p:nvPr/>
        </p:nvSpPr>
        <p:spPr>
          <a:xfrm>
            <a:off x="2871167" y="699657"/>
            <a:ext cx="11167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800" b="1" dirty="0"/>
              <a:t>Watch accelerometer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1BD3F2C-D50D-44A7-A500-BD50DA72EB5B}"/>
              </a:ext>
            </a:extLst>
          </p:cNvPr>
          <p:cNvSpPr txBox="1"/>
          <p:nvPr/>
        </p:nvSpPr>
        <p:spPr>
          <a:xfrm>
            <a:off x="4021186" y="709716"/>
            <a:ext cx="93970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800" b="1" dirty="0"/>
              <a:t>Watch gyroscope</a:t>
            </a:r>
          </a:p>
        </p:txBody>
      </p:sp>
      <p:sp>
        <p:nvSpPr>
          <p:cNvPr id="23" name="Flowchart: Alternate Process 22">
            <a:extLst>
              <a:ext uri="{FF2B5EF4-FFF2-40B4-BE49-F238E27FC236}">
                <a16:creationId xmlns:a16="http://schemas.microsoft.com/office/drawing/2014/main" id="{D0489612-AC27-482A-8C35-B35D9AFD7465}"/>
              </a:ext>
            </a:extLst>
          </p:cNvPr>
          <p:cNvSpPr/>
          <p:nvPr/>
        </p:nvSpPr>
        <p:spPr>
          <a:xfrm>
            <a:off x="456115" y="1556794"/>
            <a:ext cx="1020333" cy="465746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dirty="0"/>
              <a:t>Input layer (200,3)</a:t>
            </a:r>
          </a:p>
        </p:txBody>
      </p:sp>
      <p:sp>
        <p:nvSpPr>
          <p:cNvPr id="30" name="Flowchart: Alternate Process 29">
            <a:extLst>
              <a:ext uri="{FF2B5EF4-FFF2-40B4-BE49-F238E27FC236}">
                <a16:creationId xmlns:a16="http://schemas.microsoft.com/office/drawing/2014/main" id="{EEE2B6E5-4819-47BE-8D6B-F5CD443A78E3}"/>
              </a:ext>
            </a:extLst>
          </p:cNvPr>
          <p:cNvSpPr/>
          <p:nvPr/>
        </p:nvSpPr>
        <p:spPr>
          <a:xfrm>
            <a:off x="450610" y="2204627"/>
            <a:ext cx="1020333" cy="302288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dirty="0"/>
              <a:t>Conv1D</a:t>
            </a:r>
          </a:p>
        </p:txBody>
      </p:sp>
      <p:sp>
        <p:nvSpPr>
          <p:cNvPr id="34" name="Flowchart: Alternate Process 33">
            <a:extLst>
              <a:ext uri="{FF2B5EF4-FFF2-40B4-BE49-F238E27FC236}">
                <a16:creationId xmlns:a16="http://schemas.microsoft.com/office/drawing/2014/main" id="{29CD981C-CFAE-426E-9D28-82C86EC69428}"/>
              </a:ext>
            </a:extLst>
          </p:cNvPr>
          <p:cNvSpPr/>
          <p:nvPr/>
        </p:nvSpPr>
        <p:spPr>
          <a:xfrm>
            <a:off x="440426" y="2663154"/>
            <a:ext cx="1020333" cy="369116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dirty="0"/>
              <a:t>MaxPooling1D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346BB972-946E-4C4B-836F-181F04B54E0C}"/>
              </a:ext>
            </a:extLst>
          </p:cNvPr>
          <p:cNvCxnSpPr>
            <a:cxnSpLocks/>
            <a:stCxn id="23" idx="2"/>
            <a:endCxn id="30" idx="0"/>
          </p:cNvCxnSpPr>
          <p:nvPr/>
        </p:nvCxnSpPr>
        <p:spPr>
          <a:xfrm flipH="1">
            <a:off x="960777" y="2022540"/>
            <a:ext cx="5505" cy="1820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61652A5E-D9E7-4F0A-B73D-225E5E4BA738}"/>
              </a:ext>
            </a:extLst>
          </p:cNvPr>
          <p:cNvCxnSpPr>
            <a:cxnSpLocks/>
            <a:stCxn id="30" idx="2"/>
            <a:endCxn id="34" idx="0"/>
          </p:cNvCxnSpPr>
          <p:nvPr/>
        </p:nvCxnSpPr>
        <p:spPr>
          <a:xfrm flipH="1">
            <a:off x="950593" y="2506915"/>
            <a:ext cx="10184" cy="1562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Flowchart: Alternate Process 46">
            <a:extLst>
              <a:ext uri="{FF2B5EF4-FFF2-40B4-BE49-F238E27FC236}">
                <a16:creationId xmlns:a16="http://schemas.microsoft.com/office/drawing/2014/main" id="{260878FB-E46C-4E1B-A9FA-BE56646CFB4D}"/>
              </a:ext>
            </a:extLst>
          </p:cNvPr>
          <p:cNvSpPr/>
          <p:nvPr/>
        </p:nvSpPr>
        <p:spPr>
          <a:xfrm>
            <a:off x="1698473" y="1556071"/>
            <a:ext cx="1020333" cy="465746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dirty="0"/>
              <a:t>Input layer (200,3)</a:t>
            </a:r>
          </a:p>
        </p:txBody>
      </p:sp>
      <p:sp>
        <p:nvSpPr>
          <p:cNvPr id="48" name="Flowchart: Alternate Process 47">
            <a:extLst>
              <a:ext uri="{FF2B5EF4-FFF2-40B4-BE49-F238E27FC236}">
                <a16:creationId xmlns:a16="http://schemas.microsoft.com/office/drawing/2014/main" id="{E22AD093-66DD-4954-80B7-50461BDC5C95}"/>
              </a:ext>
            </a:extLst>
          </p:cNvPr>
          <p:cNvSpPr/>
          <p:nvPr/>
        </p:nvSpPr>
        <p:spPr>
          <a:xfrm>
            <a:off x="1692968" y="2203904"/>
            <a:ext cx="1020333" cy="302288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dirty="0"/>
              <a:t>Conv1D</a:t>
            </a:r>
          </a:p>
        </p:txBody>
      </p:sp>
      <p:sp>
        <p:nvSpPr>
          <p:cNvPr id="49" name="Flowchart: Alternate Process 48">
            <a:extLst>
              <a:ext uri="{FF2B5EF4-FFF2-40B4-BE49-F238E27FC236}">
                <a16:creationId xmlns:a16="http://schemas.microsoft.com/office/drawing/2014/main" id="{E49E6133-5536-4A88-B95C-1CED97619BAD}"/>
              </a:ext>
            </a:extLst>
          </p:cNvPr>
          <p:cNvSpPr/>
          <p:nvPr/>
        </p:nvSpPr>
        <p:spPr>
          <a:xfrm>
            <a:off x="1687727" y="2669650"/>
            <a:ext cx="1020333" cy="369116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dirty="0"/>
              <a:t>MaxPooling1D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2DC6A2E1-5244-4DA4-AE9F-E340BFC7CFCA}"/>
              </a:ext>
            </a:extLst>
          </p:cNvPr>
          <p:cNvCxnSpPr>
            <a:cxnSpLocks/>
            <a:stCxn id="47" idx="2"/>
            <a:endCxn id="48" idx="0"/>
          </p:cNvCxnSpPr>
          <p:nvPr/>
        </p:nvCxnSpPr>
        <p:spPr>
          <a:xfrm flipH="1">
            <a:off x="2203135" y="2021817"/>
            <a:ext cx="5505" cy="1820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9D1A11AF-DA51-4EF5-B6B0-7F71B7570B3F}"/>
              </a:ext>
            </a:extLst>
          </p:cNvPr>
          <p:cNvCxnSpPr>
            <a:cxnSpLocks/>
            <a:stCxn id="48" idx="2"/>
            <a:endCxn id="49" idx="0"/>
          </p:cNvCxnSpPr>
          <p:nvPr/>
        </p:nvCxnSpPr>
        <p:spPr>
          <a:xfrm flipH="1">
            <a:off x="2197894" y="2506192"/>
            <a:ext cx="5241" cy="1634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Flowchart: Alternate Process 51">
            <a:extLst>
              <a:ext uri="{FF2B5EF4-FFF2-40B4-BE49-F238E27FC236}">
                <a16:creationId xmlns:a16="http://schemas.microsoft.com/office/drawing/2014/main" id="{82127568-B6ED-4626-B820-EEB2C61A68F5}"/>
              </a:ext>
            </a:extLst>
          </p:cNvPr>
          <p:cNvSpPr/>
          <p:nvPr/>
        </p:nvSpPr>
        <p:spPr>
          <a:xfrm>
            <a:off x="2868892" y="1556071"/>
            <a:ext cx="1020333" cy="465746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dirty="0"/>
              <a:t>Input layer (200,3)</a:t>
            </a:r>
          </a:p>
        </p:txBody>
      </p:sp>
      <p:sp>
        <p:nvSpPr>
          <p:cNvPr id="53" name="Flowchart: Alternate Process 52">
            <a:extLst>
              <a:ext uri="{FF2B5EF4-FFF2-40B4-BE49-F238E27FC236}">
                <a16:creationId xmlns:a16="http://schemas.microsoft.com/office/drawing/2014/main" id="{78BB935B-BDB8-4563-BF24-584D8C43FEFA}"/>
              </a:ext>
            </a:extLst>
          </p:cNvPr>
          <p:cNvSpPr/>
          <p:nvPr/>
        </p:nvSpPr>
        <p:spPr>
          <a:xfrm>
            <a:off x="2863387" y="2203904"/>
            <a:ext cx="1020333" cy="302288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dirty="0"/>
              <a:t>Conv1D</a:t>
            </a:r>
          </a:p>
        </p:txBody>
      </p:sp>
      <p:sp>
        <p:nvSpPr>
          <p:cNvPr id="54" name="Flowchart: Alternate Process 53">
            <a:extLst>
              <a:ext uri="{FF2B5EF4-FFF2-40B4-BE49-F238E27FC236}">
                <a16:creationId xmlns:a16="http://schemas.microsoft.com/office/drawing/2014/main" id="{31981184-1922-40FD-8DA1-E07ACADEF7BB}"/>
              </a:ext>
            </a:extLst>
          </p:cNvPr>
          <p:cNvSpPr/>
          <p:nvPr/>
        </p:nvSpPr>
        <p:spPr>
          <a:xfrm>
            <a:off x="2863315" y="2690750"/>
            <a:ext cx="1020333" cy="369116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dirty="0"/>
              <a:t>MaxPooling1D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8D1F730C-A0FD-4748-90E1-0FF4088A969D}"/>
              </a:ext>
            </a:extLst>
          </p:cNvPr>
          <p:cNvCxnSpPr>
            <a:cxnSpLocks/>
            <a:stCxn id="52" idx="2"/>
            <a:endCxn id="53" idx="0"/>
          </p:cNvCxnSpPr>
          <p:nvPr/>
        </p:nvCxnSpPr>
        <p:spPr>
          <a:xfrm flipH="1">
            <a:off x="3373554" y="2021817"/>
            <a:ext cx="5505" cy="1820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7ABAFE08-C014-4AA7-A41D-E47543CCB1B1}"/>
              </a:ext>
            </a:extLst>
          </p:cNvPr>
          <p:cNvCxnSpPr>
            <a:cxnSpLocks/>
            <a:stCxn id="53" idx="2"/>
            <a:endCxn id="54" idx="0"/>
          </p:cNvCxnSpPr>
          <p:nvPr/>
        </p:nvCxnSpPr>
        <p:spPr>
          <a:xfrm flipH="1">
            <a:off x="3373482" y="2506192"/>
            <a:ext cx="72" cy="1845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Flowchart: Alternate Process 56">
            <a:extLst>
              <a:ext uri="{FF2B5EF4-FFF2-40B4-BE49-F238E27FC236}">
                <a16:creationId xmlns:a16="http://schemas.microsoft.com/office/drawing/2014/main" id="{5E9D62E7-E200-4644-BE3D-E3D31F5E674E}"/>
              </a:ext>
            </a:extLst>
          </p:cNvPr>
          <p:cNvSpPr/>
          <p:nvPr/>
        </p:nvSpPr>
        <p:spPr>
          <a:xfrm>
            <a:off x="4048836" y="1568997"/>
            <a:ext cx="1020333" cy="465746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dirty="0"/>
              <a:t>Input layer (200,3)</a:t>
            </a:r>
          </a:p>
        </p:txBody>
      </p:sp>
      <p:sp>
        <p:nvSpPr>
          <p:cNvPr id="58" name="Flowchart: Alternate Process 57">
            <a:extLst>
              <a:ext uri="{FF2B5EF4-FFF2-40B4-BE49-F238E27FC236}">
                <a16:creationId xmlns:a16="http://schemas.microsoft.com/office/drawing/2014/main" id="{3AB02200-5C82-4710-A839-AA44F57CB8B5}"/>
              </a:ext>
            </a:extLst>
          </p:cNvPr>
          <p:cNvSpPr/>
          <p:nvPr/>
        </p:nvSpPr>
        <p:spPr>
          <a:xfrm>
            <a:off x="4046798" y="2219899"/>
            <a:ext cx="1020333" cy="289362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dirty="0"/>
              <a:t>Conv1D</a:t>
            </a:r>
          </a:p>
        </p:txBody>
      </p:sp>
      <p:sp>
        <p:nvSpPr>
          <p:cNvPr id="59" name="Flowchart: Alternate Process 58">
            <a:extLst>
              <a:ext uri="{FF2B5EF4-FFF2-40B4-BE49-F238E27FC236}">
                <a16:creationId xmlns:a16="http://schemas.microsoft.com/office/drawing/2014/main" id="{909A0632-509D-4B98-91F3-F7582F5E125D}"/>
              </a:ext>
            </a:extLst>
          </p:cNvPr>
          <p:cNvSpPr/>
          <p:nvPr/>
        </p:nvSpPr>
        <p:spPr>
          <a:xfrm>
            <a:off x="4046799" y="2699407"/>
            <a:ext cx="1020333" cy="369116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dirty="0"/>
              <a:t>MaxPooling1D</a:t>
            </a: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10F103F4-96AB-4FBC-9255-28306ECB4DA7}"/>
              </a:ext>
            </a:extLst>
          </p:cNvPr>
          <p:cNvCxnSpPr>
            <a:cxnSpLocks/>
            <a:stCxn id="57" idx="2"/>
            <a:endCxn id="58" idx="0"/>
          </p:cNvCxnSpPr>
          <p:nvPr/>
        </p:nvCxnSpPr>
        <p:spPr>
          <a:xfrm flipH="1">
            <a:off x="4556965" y="2034743"/>
            <a:ext cx="2038" cy="1851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38A11C20-6CF3-46ED-812E-C6F48EF623BE}"/>
              </a:ext>
            </a:extLst>
          </p:cNvPr>
          <p:cNvCxnSpPr>
            <a:cxnSpLocks/>
            <a:stCxn id="58" idx="2"/>
            <a:endCxn id="59" idx="0"/>
          </p:cNvCxnSpPr>
          <p:nvPr/>
        </p:nvCxnSpPr>
        <p:spPr>
          <a:xfrm>
            <a:off x="4556965" y="2509261"/>
            <a:ext cx="1" cy="1901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88AC534F-5251-4AD3-86E3-1FEFD51E19BC}"/>
              </a:ext>
            </a:extLst>
          </p:cNvPr>
          <p:cNvSpPr txBox="1"/>
          <p:nvPr/>
        </p:nvSpPr>
        <p:spPr>
          <a:xfrm>
            <a:off x="655444" y="3009818"/>
            <a:ext cx="3816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/>
              <a:t>…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D5C9909D-C53A-4611-ADB2-BEDE3EDAE7DD}"/>
              </a:ext>
            </a:extLst>
          </p:cNvPr>
          <p:cNvSpPr txBox="1"/>
          <p:nvPr/>
        </p:nvSpPr>
        <p:spPr>
          <a:xfrm>
            <a:off x="1874644" y="3009818"/>
            <a:ext cx="3816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/>
              <a:t>…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9316AB1-B7EF-43E0-AA1B-988B8D1351DA}"/>
              </a:ext>
            </a:extLst>
          </p:cNvPr>
          <p:cNvSpPr txBox="1"/>
          <p:nvPr/>
        </p:nvSpPr>
        <p:spPr>
          <a:xfrm>
            <a:off x="3093844" y="3009818"/>
            <a:ext cx="3816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/>
              <a:t>…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D6F2DC32-F671-4F52-B420-DADD132B6B88}"/>
              </a:ext>
            </a:extLst>
          </p:cNvPr>
          <p:cNvSpPr txBox="1"/>
          <p:nvPr/>
        </p:nvSpPr>
        <p:spPr>
          <a:xfrm>
            <a:off x="4261598" y="3009818"/>
            <a:ext cx="3816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/>
              <a:t>…</a:t>
            </a:r>
          </a:p>
        </p:txBody>
      </p:sp>
      <p:sp>
        <p:nvSpPr>
          <p:cNvPr id="69" name="Flowchart: Alternate Process 68">
            <a:extLst>
              <a:ext uri="{FF2B5EF4-FFF2-40B4-BE49-F238E27FC236}">
                <a16:creationId xmlns:a16="http://schemas.microsoft.com/office/drawing/2014/main" id="{A9157C7D-57AC-429D-B1AC-890D5498DC84}"/>
              </a:ext>
            </a:extLst>
          </p:cNvPr>
          <p:cNvSpPr/>
          <p:nvPr/>
        </p:nvSpPr>
        <p:spPr>
          <a:xfrm>
            <a:off x="429170" y="3350202"/>
            <a:ext cx="1020333" cy="369116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dirty="0"/>
              <a:t>Flatten</a:t>
            </a:r>
          </a:p>
        </p:txBody>
      </p:sp>
      <p:sp>
        <p:nvSpPr>
          <p:cNvPr id="70" name="Flowchart: Alternate Process 69">
            <a:extLst>
              <a:ext uri="{FF2B5EF4-FFF2-40B4-BE49-F238E27FC236}">
                <a16:creationId xmlns:a16="http://schemas.microsoft.com/office/drawing/2014/main" id="{A6ED641D-2EF7-43E3-9566-3C8F21E2B5F7}"/>
              </a:ext>
            </a:extLst>
          </p:cNvPr>
          <p:cNvSpPr/>
          <p:nvPr/>
        </p:nvSpPr>
        <p:spPr>
          <a:xfrm>
            <a:off x="1655225" y="3350202"/>
            <a:ext cx="1020333" cy="369116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dirty="0"/>
              <a:t>Flatten</a:t>
            </a:r>
          </a:p>
        </p:txBody>
      </p:sp>
      <p:sp>
        <p:nvSpPr>
          <p:cNvPr id="71" name="Flowchart: Alternate Process 70">
            <a:extLst>
              <a:ext uri="{FF2B5EF4-FFF2-40B4-BE49-F238E27FC236}">
                <a16:creationId xmlns:a16="http://schemas.microsoft.com/office/drawing/2014/main" id="{23BBE3D7-DAA7-4A3C-AB93-14D44B235075}"/>
              </a:ext>
            </a:extLst>
          </p:cNvPr>
          <p:cNvSpPr/>
          <p:nvPr/>
        </p:nvSpPr>
        <p:spPr>
          <a:xfrm>
            <a:off x="2838396" y="3348396"/>
            <a:ext cx="1020333" cy="369116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dirty="0"/>
              <a:t>Flatten</a:t>
            </a:r>
          </a:p>
        </p:txBody>
      </p:sp>
      <p:sp>
        <p:nvSpPr>
          <p:cNvPr id="72" name="Flowchart: Alternate Process 71">
            <a:extLst>
              <a:ext uri="{FF2B5EF4-FFF2-40B4-BE49-F238E27FC236}">
                <a16:creationId xmlns:a16="http://schemas.microsoft.com/office/drawing/2014/main" id="{EDD25D8F-9DB3-4D6A-8826-12E766CF131F}"/>
              </a:ext>
            </a:extLst>
          </p:cNvPr>
          <p:cNvSpPr/>
          <p:nvPr/>
        </p:nvSpPr>
        <p:spPr>
          <a:xfrm>
            <a:off x="4018201" y="3369951"/>
            <a:ext cx="1020333" cy="369116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dirty="0"/>
              <a:t>Flatten</a:t>
            </a:r>
          </a:p>
        </p:txBody>
      </p:sp>
      <p:sp>
        <p:nvSpPr>
          <p:cNvPr id="73" name="Flowchart: Process 72">
            <a:extLst>
              <a:ext uri="{FF2B5EF4-FFF2-40B4-BE49-F238E27FC236}">
                <a16:creationId xmlns:a16="http://schemas.microsoft.com/office/drawing/2014/main" id="{9BD63AA8-585E-45A7-8E67-A4F0B09D57D0}"/>
              </a:ext>
            </a:extLst>
          </p:cNvPr>
          <p:cNvSpPr/>
          <p:nvPr/>
        </p:nvSpPr>
        <p:spPr>
          <a:xfrm>
            <a:off x="1646789" y="3939237"/>
            <a:ext cx="2211940" cy="215444"/>
          </a:xfrm>
          <a:prstGeom prst="flowChartProcess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400" dirty="0"/>
              <a:t>Concatenate</a:t>
            </a: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1E8B86F3-7F07-47A8-9038-E0590A7B7AE0}"/>
              </a:ext>
            </a:extLst>
          </p:cNvPr>
          <p:cNvCxnSpPr>
            <a:cxnSpLocks/>
            <a:stCxn id="69" idx="2"/>
            <a:endCxn id="73" idx="0"/>
          </p:cNvCxnSpPr>
          <p:nvPr/>
        </p:nvCxnSpPr>
        <p:spPr>
          <a:xfrm>
            <a:off x="939337" y="3719318"/>
            <a:ext cx="1813422" cy="2199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8B06109E-4E33-480F-8D18-0794E4268F3E}"/>
              </a:ext>
            </a:extLst>
          </p:cNvPr>
          <p:cNvCxnSpPr>
            <a:cxnSpLocks/>
            <a:stCxn id="70" idx="2"/>
            <a:endCxn id="73" idx="0"/>
          </p:cNvCxnSpPr>
          <p:nvPr/>
        </p:nvCxnSpPr>
        <p:spPr>
          <a:xfrm>
            <a:off x="2165392" y="3719318"/>
            <a:ext cx="587367" cy="2199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E61AD4E0-BA57-4E87-A3B7-2F533B80C357}"/>
              </a:ext>
            </a:extLst>
          </p:cNvPr>
          <p:cNvCxnSpPr>
            <a:cxnSpLocks/>
            <a:stCxn id="71" idx="2"/>
            <a:endCxn id="73" idx="0"/>
          </p:cNvCxnSpPr>
          <p:nvPr/>
        </p:nvCxnSpPr>
        <p:spPr>
          <a:xfrm flipH="1">
            <a:off x="2752759" y="3717512"/>
            <a:ext cx="595804" cy="2217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EE4BF15D-9079-44D3-9AFD-FDBD971DBFB5}"/>
              </a:ext>
            </a:extLst>
          </p:cNvPr>
          <p:cNvCxnSpPr>
            <a:cxnSpLocks/>
            <a:stCxn id="72" idx="2"/>
            <a:endCxn id="73" idx="0"/>
          </p:cNvCxnSpPr>
          <p:nvPr/>
        </p:nvCxnSpPr>
        <p:spPr>
          <a:xfrm flipH="1">
            <a:off x="2752759" y="3739067"/>
            <a:ext cx="1775609" cy="2001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Flowchart: Process 82">
            <a:extLst>
              <a:ext uri="{FF2B5EF4-FFF2-40B4-BE49-F238E27FC236}">
                <a16:creationId xmlns:a16="http://schemas.microsoft.com/office/drawing/2014/main" id="{EF3DC5C2-0913-42CC-A525-8FDC59AFF45E}"/>
              </a:ext>
            </a:extLst>
          </p:cNvPr>
          <p:cNvSpPr/>
          <p:nvPr/>
        </p:nvSpPr>
        <p:spPr>
          <a:xfrm>
            <a:off x="1646789" y="4333072"/>
            <a:ext cx="2211940" cy="215444"/>
          </a:xfrm>
          <a:prstGeom prst="flowChartProcess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400" dirty="0"/>
              <a:t>Batch Normalization</a:t>
            </a:r>
          </a:p>
        </p:txBody>
      </p: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AACB0872-551D-4728-B6E1-65C95DB19874}"/>
              </a:ext>
            </a:extLst>
          </p:cNvPr>
          <p:cNvCxnSpPr>
            <a:stCxn id="73" idx="2"/>
            <a:endCxn id="83" idx="0"/>
          </p:cNvCxnSpPr>
          <p:nvPr/>
        </p:nvCxnSpPr>
        <p:spPr>
          <a:xfrm>
            <a:off x="2752759" y="4154681"/>
            <a:ext cx="0" cy="1783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Flowchart: Process 108">
            <a:extLst>
              <a:ext uri="{FF2B5EF4-FFF2-40B4-BE49-F238E27FC236}">
                <a16:creationId xmlns:a16="http://schemas.microsoft.com/office/drawing/2014/main" id="{6820D9B4-9684-48B3-B66B-98A411AC2A59}"/>
              </a:ext>
            </a:extLst>
          </p:cNvPr>
          <p:cNvSpPr/>
          <p:nvPr/>
        </p:nvSpPr>
        <p:spPr>
          <a:xfrm>
            <a:off x="2045956" y="4652244"/>
            <a:ext cx="1429503" cy="215444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400" dirty="0"/>
              <a:t>Dense</a:t>
            </a:r>
          </a:p>
        </p:txBody>
      </p: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45A808F8-2E67-4D59-B610-E39C8935CBB2}"/>
              </a:ext>
            </a:extLst>
          </p:cNvPr>
          <p:cNvCxnSpPr>
            <a:stCxn id="83" idx="2"/>
            <a:endCxn id="109" idx="0"/>
          </p:cNvCxnSpPr>
          <p:nvPr/>
        </p:nvCxnSpPr>
        <p:spPr>
          <a:xfrm>
            <a:off x="2752759" y="4548516"/>
            <a:ext cx="7949" cy="1037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>
            <a:extLst>
              <a:ext uri="{FF2B5EF4-FFF2-40B4-BE49-F238E27FC236}">
                <a16:creationId xmlns:a16="http://schemas.microsoft.com/office/drawing/2014/main" id="{286FEAEE-7C59-4B32-810E-E3C8EE8316F4}"/>
              </a:ext>
            </a:extLst>
          </p:cNvPr>
          <p:cNvSpPr txBox="1"/>
          <p:nvPr/>
        </p:nvSpPr>
        <p:spPr>
          <a:xfrm>
            <a:off x="2561951" y="4798765"/>
            <a:ext cx="3816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/>
              <a:t>…</a:t>
            </a:r>
          </a:p>
        </p:txBody>
      </p:sp>
      <p:sp>
        <p:nvSpPr>
          <p:cNvPr id="114" name="Flowchart: Process 113">
            <a:extLst>
              <a:ext uri="{FF2B5EF4-FFF2-40B4-BE49-F238E27FC236}">
                <a16:creationId xmlns:a16="http://schemas.microsoft.com/office/drawing/2014/main" id="{FDCE53D7-A43A-4A40-8612-C4A3D2CFA053}"/>
              </a:ext>
            </a:extLst>
          </p:cNvPr>
          <p:cNvSpPr/>
          <p:nvPr/>
        </p:nvSpPr>
        <p:spPr>
          <a:xfrm>
            <a:off x="969598" y="5135148"/>
            <a:ext cx="3521439" cy="547285"/>
          </a:xfrm>
          <a:prstGeom prst="flowChartProcess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Output (probability of 18 activities)</a:t>
            </a:r>
          </a:p>
        </p:txBody>
      </p:sp>
      <p:graphicFrame>
        <p:nvGraphicFramePr>
          <p:cNvPr id="119" name="Table 119">
            <a:extLst>
              <a:ext uri="{FF2B5EF4-FFF2-40B4-BE49-F238E27FC236}">
                <a16:creationId xmlns:a16="http://schemas.microsoft.com/office/drawing/2014/main" id="{972D7347-B41B-42BF-935C-51338BD005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8586114"/>
              </p:ext>
            </p:extLst>
          </p:nvPr>
        </p:nvGraphicFramePr>
        <p:xfrm>
          <a:off x="-1" y="5741194"/>
          <a:ext cx="11772902" cy="10972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856558">
                  <a:extLst>
                    <a:ext uri="{9D8B030D-6E8A-4147-A177-3AD203B41FA5}">
                      <a16:colId xmlns:a16="http://schemas.microsoft.com/office/drawing/2014/main" val="2843448578"/>
                    </a:ext>
                  </a:extLst>
                </a:gridCol>
                <a:gridCol w="889157">
                  <a:extLst>
                    <a:ext uri="{9D8B030D-6E8A-4147-A177-3AD203B41FA5}">
                      <a16:colId xmlns:a16="http://schemas.microsoft.com/office/drawing/2014/main" val="3028637341"/>
                    </a:ext>
                  </a:extLst>
                </a:gridCol>
                <a:gridCol w="1147545">
                  <a:extLst>
                    <a:ext uri="{9D8B030D-6E8A-4147-A177-3AD203B41FA5}">
                      <a16:colId xmlns:a16="http://schemas.microsoft.com/office/drawing/2014/main" val="3029875409"/>
                    </a:ext>
                  </a:extLst>
                </a:gridCol>
                <a:gridCol w="828005">
                  <a:extLst>
                    <a:ext uri="{9D8B030D-6E8A-4147-A177-3AD203B41FA5}">
                      <a16:colId xmlns:a16="http://schemas.microsoft.com/office/drawing/2014/main" val="3610465775"/>
                    </a:ext>
                  </a:extLst>
                </a:gridCol>
                <a:gridCol w="1161111">
                  <a:extLst>
                    <a:ext uri="{9D8B030D-6E8A-4147-A177-3AD203B41FA5}">
                      <a16:colId xmlns:a16="http://schemas.microsoft.com/office/drawing/2014/main" val="1922165297"/>
                    </a:ext>
                  </a:extLst>
                </a:gridCol>
                <a:gridCol w="1670825">
                  <a:extLst>
                    <a:ext uri="{9D8B030D-6E8A-4147-A177-3AD203B41FA5}">
                      <a16:colId xmlns:a16="http://schemas.microsoft.com/office/drawing/2014/main" val="63753517"/>
                    </a:ext>
                  </a:extLst>
                </a:gridCol>
                <a:gridCol w="781050">
                  <a:extLst>
                    <a:ext uri="{9D8B030D-6E8A-4147-A177-3AD203B41FA5}">
                      <a16:colId xmlns:a16="http://schemas.microsoft.com/office/drawing/2014/main" val="2919744134"/>
                    </a:ext>
                  </a:extLst>
                </a:gridCol>
                <a:gridCol w="1343025">
                  <a:extLst>
                    <a:ext uri="{9D8B030D-6E8A-4147-A177-3AD203B41FA5}">
                      <a16:colId xmlns:a16="http://schemas.microsoft.com/office/drawing/2014/main" val="2093601669"/>
                    </a:ext>
                  </a:extLst>
                </a:gridCol>
                <a:gridCol w="952500">
                  <a:extLst>
                    <a:ext uri="{9D8B030D-6E8A-4147-A177-3AD203B41FA5}">
                      <a16:colId xmlns:a16="http://schemas.microsoft.com/office/drawing/2014/main" val="2510236930"/>
                    </a:ext>
                  </a:extLst>
                </a:gridCol>
                <a:gridCol w="2143126">
                  <a:extLst>
                    <a:ext uri="{9D8B030D-6E8A-4147-A177-3AD203B41FA5}">
                      <a16:colId xmlns:a16="http://schemas.microsoft.com/office/drawing/2014/main" val="105747579"/>
                    </a:ext>
                  </a:extLst>
                </a:gridCol>
              </a:tblGrid>
              <a:tr h="156557">
                <a:tc gridSpan="10">
                  <a:txBody>
                    <a:bodyPr/>
                    <a:lstStyle/>
                    <a:p>
                      <a:pPr algn="ctr"/>
                      <a:r>
                        <a:rPr lang="en-CA" sz="1200" dirty="0"/>
                        <a:t>Summary of model architecture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CA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CA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6264488"/>
                  </a:ext>
                </a:extLst>
              </a:tr>
              <a:tr h="156557">
                <a:tc gridSpan="4">
                  <a:txBody>
                    <a:bodyPr/>
                    <a:lstStyle/>
                    <a:p>
                      <a:pPr algn="ctr"/>
                      <a:r>
                        <a:rPr lang="en-CA" sz="1200" dirty="0"/>
                        <a:t>No. of layers in each input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CA" sz="1200" dirty="0"/>
                        <a:t>General layer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CA" sz="1200" dirty="0"/>
                        <a:t>Optimization Hyperparameters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200" dirty="0"/>
                        <a:t>Callback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3568248"/>
                  </a:ext>
                </a:extLst>
              </a:tr>
              <a:tr h="260928">
                <a:tc>
                  <a:txBody>
                    <a:bodyPr/>
                    <a:lstStyle/>
                    <a:p>
                      <a:r>
                        <a:rPr lang="en-CA" sz="1200" dirty="0"/>
                        <a:t>Input layer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200" dirty="0"/>
                        <a:t>Conv1D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200" dirty="0"/>
                        <a:t>MaxPooling1D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200" dirty="0"/>
                        <a:t>Flatten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200" dirty="0"/>
                        <a:t>Concatenate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200" dirty="0"/>
                        <a:t>Batch Normalization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200" dirty="0"/>
                        <a:t>Dense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200" dirty="0"/>
                        <a:t>No. of epochs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200" dirty="0"/>
                        <a:t>Optimizer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200" dirty="0"/>
                        <a:t>Early Stopping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5438255"/>
                  </a:ext>
                </a:extLst>
              </a:tr>
              <a:tr h="156557">
                <a:tc>
                  <a:txBody>
                    <a:bodyPr/>
                    <a:lstStyle/>
                    <a:p>
                      <a:r>
                        <a:rPr lang="en-CA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200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200" dirty="0"/>
                        <a:t>Adam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200" dirty="0"/>
                        <a:t>monitor='</a:t>
                      </a:r>
                      <a:r>
                        <a:rPr lang="en-CA" sz="1200" dirty="0" err="1"/>
                        <a:t>val_loss</a:t>
                      </a:r>
                      <a:r>
                        <a:rPr lang="en-CA" sz="1200" dirty="0"/>
                        <a:t>', patience=5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0130796"/>
                  </a:ext>
                </a:extLst>
              </a:tr>
            </a:tbl>
          </a:graphicData>
        </a:graphic>
      </p:graphicFrame>
      <p:pic>
        <p:nvPicPr>
          <p:cNvPr id="123" name="Picture 122">
            <a:extLst>
              <a:ext uri="{FF2B5EF4-FFF2-40B4-BE49-F238E27FC236}">
                <a16:creationId xmlns:a16="http://schemas.microsoft.com/office/drawing/2014/main" id="{2CA27963-3487-4575-8553-D177135A86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3430" y="342945"/>
            <a:ext cx="3654592" cy="2792782"/>
          </a:xfrm>
          <a:prstGeom prst="rect">
            <a:avLst/>
          </a:prstGeom>
        </p:spPr>
      </p:pic>
      <p:pic>
        <p:nvPicPr>
          <p:cNvPr id="124" name="Picture 123">
            <a:extLst>
              <a:ext uri="{FF2B5EF4-FFF2-40B4-BE49-F238E27FC236}">
                <a16:creationId xmlns:a16="http://schemas.microsoft.com/office/drawing/2014/main" id="{9131BBB6-DCA7-471A-A23E-9D0DD1C7FF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7408" y="2856974"/>
            <a:ext cx="3654592" cy="2904932"/>
          </a:xfrm>
          <a:prstGeom prst="rect">
            <a:avLst/>
          </a:prstGeom>
        </p:spPr>
      </p:pic>
      <p:sp>
        <p:nvSpPr>
          <p:cNvPr id="125" name="TextBox 124">
            <a:extLst>
              <a:ext uri="{FF2B5EF4-FFF2-40B4-BE49-F238E27FC236}">
                <a16:creationId xmlns:a16="http://schemas.microsoft.com/office/drawing/2014/main" id="{72068E61-726C-43F3-8692-957CA66FD516}"/>
              </a:ext>
            </a:extLst>
          </p:cNvPr>
          <p:cNvSpPr txBox="1"/>
          <p:nvPr/>
        </p:nvSpPr>
        <p:spPr>
          <a:xfrm>
            <a:off x="9196268" y="342945"/>
            <a:ext cx="2847485" cy="6463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CA" dirty="0"/>
              <a:t>Training accuracy: 94.71%</a:t>
            </a:r>
          </a:p>
          <a:p>
            <a:r>
              <a:rPr lang="en-CA" dirty="0"/>
              <a:t>Test accuracy: 63.71%</a:t>
            </a:r>
          </a:p>
        </p:txBody>
      </p:sp>
      <p:sp>
        <p:nvSpPr>
          <p:cNvPr id="132" name="Arrow: Right 131">
            <a:extLst>
              <a:ext uri="{FF2B5EF4-FFF2-40B4-BE49-F238E27FC236}">
                <a16:creationId xmlns:a16="http://schemas.microsoft.com/office/drawing/2014/main" id="{3E636F75-3476-4208-9AAB-B60B17424DE1}"/>
              </a:ext>
            </a:extLst>
          </p:cNvPr>
          <p:cNvSpPr/>
          <p:nvPr/>
        </p:nvSpPr>
        <p:spPr>
          <a:xfrm rot="18860244">
            <a:off x="9111317" y="1598907"/>
            <a:ext cx="1542263" cy="2579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3" name="Arrow: Left-Up 132">
            <a:extLst>
              <a:ext uri="{FF2B5EF4-FFF2-40B4-BE49-F238E27FC236}">
                <a16:creationId xmlns:a16="http://schemas.microsoft.com/office/drawing/2014/main" id="{87342DBB-75F0-49BC-BD45-5BFDEE8D1C1F}"/>
              </a:ext>
            </a:extLst>
          </p:cNvPr>
          <p:cNvSpPr/>
          <p:nvPr/>
        </p:nvSpPr>
        <p:spPr>
          <a:xfrm rot="5400000">
            <a:off x="7039572" y="3021379"/>
            <a:ext cx="1010115" cy="1603941"/>
          </a:xfrm>
          <a:prstGeom prst="leftUpArrow">
            <a:avLst>
              <a:gd name="adj1" fmla="val 10062"/>
              <a:gd name="adj2" fmla="val 25000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535195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54DA9A-F01A-481E-A192-F11CA07CCE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559678"/>
            <a:ext cx="3833906" cy="649997"/>
          </a:xfrm>
        </p:spPr>
        <p:txBody>
          <a:bodyPr>
            <a:normAutofit/>
          </a:bodyPr>
          <a:lstStyle/>
          <a:p>
            <a:r>
              <a:rPr lang="en-US" sz="4000" dirty="0"/>
              <a:t>Summary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C7ECEE9-580B-8B4A-919F-4C04337CE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E340-0663-474B-992C-9192B5C45E57}" type="slidenum">
              <a:rPr lang="en-US" smtClean="0"/>
              <a:t>8</a:t>
            </a:fld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CC8016C-6D96-4E01-BEB4-7BED50170751}"/>
              </a:ext>
            </a:extLst>
          </p:cNvPr>
          <p:cNvSpPr txBox="1"/>
          <p:nvPr/>
        </p:nvSpPr>
        <p:spPr>
          <a:xfrm>
            <a:off x="5543006" y="321553"/>
            <a:ext cx="5886994" cy="1554272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>
              <a:spcBef>
                <a:spcPts val="1800"/>
              </a:spcBef>
            </a:pPr>
            <a:r>
              <a:rPr lang="en-CA" sz="2000" dirty="0">
                <a:solidFill>
                  <a:schemeClr val="bg1"/>
                </a:solidFill>
              </a:rPr>
              <a:t>Without model, random chance to predict correct activity is 5.56%</a:t>
            </a:r>
          </a:p>
          <a:p>
            <a:pPr>
              <a:spcBef>
                <a:spcPts val="1800"/>
              </a:spcBef>
            </a:pPr>
            <a:r>
              <a:rPr lang="en-CA" sz="2000" dirty="0">
                <a:solidFill>
                  <a:schemeClr val="bg1"/>
                </a:solidFill>
              </a:rPr>
              <a:t>Accuracy from my best model: Random Forest - 65.82%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C566F8-715A-4CE4-B252-A880137E9F55}"/>
              </a:ext>
            </a:extLst>
          </p:cNvPr>
          <p:cNvSpPr txBox="1"/>
          <p:nvPr/>
        </p:nvSpPr>
        <p:spPr>
          <a:xfrm>
            <a:off x="5543006" y="3053918"/>
            <a:ext cx="5886994" cy="2908489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CA" sz="2400" u="sng" dirty="0"/>
              <a:t>Future work:</a:t>
            </a:r>
          </a:p>
          <a:p>
            <a:pPr>
              <a:spcBef>
                <a:spcPts val="600"/>
              </a:spcBef>
            </a:pPr>
            <a:r>
              <a:rPr lang="en-CA" sz="2400" dirty="0"/>
              <a:t>- Apply Recurrent Neural Network to improve model’s performance </a:t>
            </a:r>
          </a:p>
          <a:p>
            <a:pPr>
              <a:spcBef>
                <a:spcPts val="600"/>
              </a:spcBef>
            </a:pPr>
            <a:r>
              <a:rPr lang="en-CA" sz="2400" dirty="0"/>
              <a:t>- </a:t>
            </a:r>
            <a:r>
              <a:rPr lang="en-CA" sz="2400"/>
              <a:t>Combine all </a:t>
            </a:r>
            <a:r>
              <a:rPr lang="en-CA" sz="2400" dirty="0"/>
              <a:t>eating activities into 1 to improve accuracy</a:t>
            </a:r>
          </a:p>
          <a:p>
            <a:pPr>
              <a:spcBef>
                <a:spcPts val="600"/>
              </a:spcBef>
            </a:pPr>
            <a:r>
              <a:rPr lang="en-CA" sz="2400" dirty="0"/>
              <a:t>* Build 1 more separate model to predict who is performing activity</a:t>
            </a:r>
          </a:p>
        </p:txBody>
      </p:sp>
    </p:spTree>
    <p:extLst>
      <p:ext uri="{BB962C8B-B14F-4D97-AF65-F5344CB8AC3E}">
        <p14:creationId xmlns:p14="http://schemas.microsoft.com/office/powerpoint/2010/main" val="32897961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D30775-E195-4C4C-93B0-0261753A37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E340-0663-474B-992C-9192B5C45E57}" type="slidenum">
              <a:rPr lang="en-US" smtClean="0"/>
              <a:t>9</a:t>
            </a:fld>
            <a:endParaRPr lang="en-US"/>
          </a:p>
        </p:txBody>
      </p:sp>
      <p:sp>
        <p:nvSpPr>
          <p:cNvPr id="56" name="Title 1">
            <a:extLst>
              <a:ext uri="{FF2B5EF4-FFF2-40B4-BE49-F238E27FC236}">
                <a16:creationId xmlns:a16="http://schemas.microsoft.com/office/drawing/2014/main" id="{DC9E4AB7-5D07-4039-A82D-1B68003A97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6376" y="2054523"/>
            <a:ext cx="3833906" cy="649997"/>
          </a:xfrm>
        </p:spPr>
        <p:txBody>
          <a:bodyPr>
            <a:noAutofit/>
          </a:bodyPr>
          <a:lstStyle/>
          <a:p>
            <a:pPr algn="ctr"/>
            <a:r>
              <a:rPr lang="en-US" dirty="0"/>
              <a:t>Thank you!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970E4C-F3E1-4D7F-B231-D7321D414AB7}"/>
              </a:ext>
            </a:extLst>
          </p:cNvPr>
          <p:cNvSpPr txBox="1"/>
          <p:nvPr/>
        </p:nvSpPr>
        <p:spPr>
          <a:xfrm>
            <a:off x="388620" y="4831080"/>
            <a:ext cx="61645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Email: </a:t>
            </a:r>
            <a:r>
              <a:rPr lang="en-CA" dirty="0">
                <a:hlinkClick r:id="rId2"/>
              </a:rPr>
              <a:t>hong.dinhthikim@gmail.com</a:t>
            </a:r>
            <a:endParaRPr lang="en-CA" dirty="0"/>
          </a:p>
          <a:p>
            <a:r>
              <a:rPr lang="en-CA" dirty="0"/>
              <a:t>LinkedIn: </a:t>
            </a:r>
            <a:r>
              <a:rPr lang="en-CA" dirty="0">
                <a:hlinkClick r:id="rId3"/>
              </a:rPr>
              <a:t>https://www.linkedin.com/in/thi-kimhong-dinh/</a:t>
            </a:r>
            <a:endParaRPr lang="en-CA" dirty="0"/>
          </a:p>
          <a:p>
            <a:r>
              <a:rPr lang="en-CA" dirty="0"/>
              <a:t>GitHub: </a:t>
            </a:r>
            <a:r>
              <a:rPr lang="en-CA" dirty="0">
                <a:hlinkClick r:id="rId4"/>
              </a:rPr>
              <a:t>https://github.com/dinhkimhong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375361404"/>
      </p:ext>
    </p:extLst>
  </p:cSld>
  <p:clrMapOvr>
    <a:masterClrMapping/>
  </p:clrMapOvr>
</p:sld>
</file>

<file path=ppt/theme/theme1.xml><?xml version="1.0" encoding="utf-8"?>
<a:theme xmlns:a="http://schemas.openxmlformats.org/drawingml/2006/main" name="Headlines">
  <a:themeElements>
    <a:clrScheme name="Headlines">
      <a:dk1>
        <a:sysClr val="windowText" lastClr="000000"/>
      </a:dk1>
      <a:lt1>
        <a:sysClr val="window" lastClr="FFFFFF"/>
      </a:lt1>
      <a:dk2>
        <a:srgbClr val="1D1A1D"/>
      </a:dk2>
      <a:lt2>
        <a:srgbClr val="F5F5F5"/>
      </a:lt2>
      <a:accent1>
        <a:srgbClr val="439EB7"/>
      </a:accent1>
      <a:accent2>
        <a:srgbClr val="E28B55"/>
      </a:accent2>
      <a:accent3>
        <a:srgbClr val="DCB64D"/>
      </a:accent3>
      <a:accent4>
        <a:srgbClr val="4CA198"/>
      </a:accent4>
      <a:accent5>
        <a:srgbClr val="835B82"/>
      </a:accent5>
      <a:accent6>
        <a:srgbClr val="645135"/>
      </a:accent6>
      <a:hlink>
        <a:srgbClr val="439EB7"/>
      </a:hlink>
      <a:folHlink>
        <a:srgbClr val="835B82"/>
      </a:folHlink>
    </a:clrScheme>
    <a:fontScheme name="Headlines">
      <a:majorFont>
        <a:latin typeface="Century Schoolbook" panose="020406040505050203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Headlines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100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88900" dist="25400" dir="10800000">
              <a:srgbClr val="000000">
                <a:alpha val="25000"/>
              </a:srgbClr>
            </a:innerShdw>
            <a:outerShdw blurRad="25400" dist="25400" dir="5400000" rotWithShape="0">
              <a:srgbClr val="FFFFFF">
                <a:alpha val="1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45175639_Biography_presentation_cr - v2" id="{A01E65BC-612A-475B-B592-779A440066C3}" vid="{453437E2-1A5B-4416-AE85-AE3C10623CB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1c2eb7a32e66fb6e4260f3771546a5e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04e1f6479c48b08974ba73b5ca973489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77EC923-6023-4411-8330-A0042153EED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DB4AFBF-E012-4607-B95C-D9E661912AC6}">
  <ds:schemaRefs>
    <ds:schemaRef ds:uri="http://purl.org/dc/elements/1.1/"/>
    <ds:schemaRef ds:uri="http://schemas.microsoft.com/office/infopath/2007/PartnerControls"/>
    <ds:schemaRef ds:uri="http://purl.org/dc/terms/"/>
    <ds:schemaRef ds:uri="http://schemas.microsoft.com/office/2006/documentManagement/types"/>
    <ds:schemaRef ds:uri="http://purl.org/dc/dcmitype/"/>
    <ds:schemaRef ds:uri="http://schemas.openxmlformats.org/package/2006/metadata/core-properties"/>
    <ds:schemaRef ds:uri="16c05727-aa75-4e4a-9b5f-8a80a1165891"/>
    <ds:schemaRef ds:uri="71af3243-3dd4-4a8d-8c0d-dd76da1f02a5"/>
    <ds:schemaRef ds:uri="http://schemas.microsoft.com/office/2006/metadata/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B60E032F-2E55-4A86-BB2D-1A317C64299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0</TotalTime>
  <Words>527</Words>
  <Application>Microsoft Office PowerPoint</Application>
  <PresentationFormat>Widescreen</PresentationFormat>
  <Paragraphs>135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Century Schoolbook</vt:lpstr>
      <vt:lpstr>Corbel</vt:lpstr>
      <vt:lpstr>Headlines</vt:lpstr>
      <vt:lpstr>Predicting Human Activities from Smart Devices </vt:lpstr>
      <vt:lpstr>Data Overview</vt:lpstr>
      <vt:lpstr>PowerPoint Presentation</vt:lpstr>
      <vt:lpstr>Time Series Classification</vt:lpstr>
      <vt:lpstr>PowerPoint Presentation</vt:lpstr>
      <vt:lpstr>PowerPoint Presentation</vt:lpstr>
      <vt:lpstr>PowerPoint Presentation</vt:lpstr>
      <vt:lpstr>Summary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2020-06-21T04:35:52Z</dcterms:created>
  <dcterms:modified xsi:type="dcterms:W3CDTF">2020-06-25T20:06:19Z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